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7" r:id="rId4"/>
  </p:sldMasterIdLst>
  <p:notesMasterIdLst>
    <p:notesMasterId r:id="rId21"/>
  </p:notesMasterIdLst>
  <p:handoutMasterIdLst>
    <p:handoutMasterId r:id="rId22"/>
  </p:handoutMasterIdLst>
  <p:sldIdLst>
    <p:sldId id="386" r:id="rId5"/>
    <p:sldId id="403" r:id="rId6"/>
    <p:sldId id="406" r:id="rId7"/>
    <p:sldId id="404" r:id="rId8"/>
    <p:sldId id="405" r:id="rId9"/>
    <p:sldId id="407" r:id="rId10"/>
    <p:sldId id="408" r:id="rId11"/>
    <p:sldId id="411" r:id="rId12"/>
    <p:sldId id="413" r:id="rId13"/>
    <p:sldId id="409" r:id="rId14"/>
    <p:sldId id="410" r:id="rId15"/>
    <p:sldId id="412" r:id="rId16"/>
    <p:sldId id="402" r:id="rId17"/>
    <p:sldId id="379" r:id="rId18"/>
    <p:sldId id="383" r:id="rId19"/>
    <p:sldId id="351" r:id="rId20"/>
  </p:sldIdLst>
  <p:sldSz cx="9144000" cy="5143500" type="screen16x9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814"/>
    <a:srgbClr val="DDF0C8"/>
    <a:srgbClr val="FFFFFF"/>
    <a:srgbClr val="0A2230"/>
    <a:srgbClr val="009FE3"/>
    <a:srgbClr val="FFFF66"/>
    <a:srgbClr val="800040"/>
    <a:srgbClr val="000000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73691" autoAdjust="0"/>
  </p:normalViewPr>
  <p:slideViewPr>
    <p:cSldViewPr snapToGrid="0" snapToObjects="1">
      <p:cViewPr varScale="1">
        <p:scale>
          <a:sx n="110" d="100"/>
          <a:sy n="110" d="100"/>
        </p:scale>
        <p:origin x="1046" y="60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58A0F-9A2A-884F-93C8-766D56C8715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FC8F-655A-A946-B634-0B6DDB39C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5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D254D-3058-294F-9A9C-00143D5130F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67BF-CADB-CB4B-A86B-C886805C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1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67BF-CADB-CB4B-A86B-C886805C3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84299"/>
            <a:ext cx="8229600" cy="32103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009FE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solidFill>
                  <a:srgbClr val="0A2230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825500"/>
            <a:ext cx="8229600" cy="37691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2 Contents -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84299"/>
            <a:ext cx="4038600" cy="321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84299"/>
            <a:ext cx="4038600" cy="321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4038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825500"/>
            <a:ext cx="4038600" cy="558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2" name="Picture 11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2 Contents -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25501"/>
            <a:ext cx="4038600" cy="3769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25500"/>
            <a:ext cx="4038600" cy="3769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2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7" name="Picture 6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6" name="Picture 5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bird_mai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6" name="Picture 15" descr="Blackbird Logo - WEB_Rev2_bb_bluebckgnd_horiz_t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3102" y="228600"/>
            <a:ext cx="8356098" cy="65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rgbClr val="EB781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3102" y="882650"/>
            <a:ext cx="8356098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presenter’s</a:t>
            </a:r>
            <a:r>
              <a:rPr lang="da-DK" dirty="0"/>
              <a:t> </a:t>
            </a:r>
            <a:r>
              <a:rPr lang="da-DK" dirty="0" err="1"/>
              <a:t>name</a:t>
            </a:r>
            <a:endParaRPr lang="en-GB" dirty="0"/>
          </a:p>
        </p:txBody>
      </p:sp>
      <p:pic>
        <p:nvPicPr>
          <p:cNvPr id="8" name="Picture 7" descr="blackbird_main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&amp; 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84299"/>
            <a:ext cx="8229600" cy="32103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009FE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solidFill>
                  <a:srgbClr val="0A2230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&amp; 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825500"/>
            <a:ext cx="8229600" cy="37691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&amp; 2 Contents -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84299"/>
            <a:ext cx="4038600" cy="321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84299"/>
            <a:ext cx="4038600" cy="321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4038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825500"/>
            <a:ext cx="4038600" cy="558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6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&amp; 2 Contents -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25501"/>
            <a:ext cx="4038600" cy="3769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25500"/>
            <a:ext cx="4038600" cy="3769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825500"/>
            <a:ext cx="8229600" cy="37691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7" name="Picture 6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bird_main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6" name="Picture 15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3102" y="228600"/>
            <a:ext cx="8356098" cy="65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rgbClr val="EB781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3102" y="882650"/>
            <a:ext cx="8356098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presenter’s</a:t>
            </a:r>
            <a:r>
              <a:rPr lang="da-DK" dirty="0"/>
              <a:t> </a:t>
            </a:r>
            <a:r>
              <a:rPr lang="da-DK" dirty="0" err="1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1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&amp; 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84299"/>
            <a:ext cx="8229600" cy="32103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009FE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solidFill>
                  <a:srgbClr val="0A2230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&amp; 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825500"/>
            <a:ext cx="8229600" cy="37691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2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&amp; 2 Contents -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84299"/>
            <a:ext cx="4038600" cy="321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84299"/>
            <a:ext cx="4038600" cy="321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4038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825500"/>
            <a:ext cx="4038600" cy="558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2 Contents -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84299"/>
            <a:ext cx="4038600" cy="321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84299"/>
            <a:ext cx="4038600" cy="321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4038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825500"/>
            <a:ext cx="4038600" cy="558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pic>
        <p:nvPicPr>
          <p:cNvPr id="11" name="Picture 10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2" name="Picture 11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13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4" name="Picture 13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2 Contents -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25501"/>
            <a:ext cx="4038600" cy="3769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25500"/>
            <a:ext cx="4038600" cy="3769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83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i="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2" name="Picture 11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12" name="Picture 11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solidFill>
                  <a:srgbClr val="00283D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7" name="Picture 6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6" name="Picture 5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9" name="Picture 8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bird_mai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-3696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" name="Picture 15" descr="Blackbird Logo - WEB_Rev2_bb_bluebckgnd_horiz_t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3102" y="228600"/>
            <a:ext cx="8356098" cy="65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rgbClr val="EB781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3102" y="882650"/>
            <a:ext cx="8356098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presenter’s</a:t>
            </a:r>
            <a:r>
              <a:rPr lang="da-DK" dirty="0"/>
              <a:t> </a:t>
            </a:r>
            <a:r>
              <a:rPr lang="da-DK" dirty="0" err="1"/>
              <a:t>name</a:t>
            </a:r>
            <a:endParaRPr lang="en-GB" dirty="0"/>
          </a:p>
        </p:txBody>
      </p:sp>
      <p:pic>
        <p:nvPicPr>
          <p:cNvPr id="8" name="Picture 7" descr="blackbird_mai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pic>
        <p:nvPicPr>
          <p:cNvPr id="11" name="Picture 10" descr="blackbird_main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7371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0A2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4" name="Picture 13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s -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53400" y="4729162"/>
            <a:ext cx="533400" cy="414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321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Verdana"/>
                <a:cs typeface="Verdana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050"/>
            </a:lvl3pPr>
            <a:lvl4pPr marL="1028700" indent="0">
              <a:buNone/>
              <a:defRPr sz="900"/>
            </a:lvl4pPr>
            <a:lvl5pPr marL="1371600" indent="0">
              <a:buNone/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299"/>
            <a:ext cx="4038600" cy="321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Verdana"/>
                <a:cs typeface="Verdana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050"/>
            </a:lvl3pPr>
            <a:lvl4pPr marL="1028700" indent="0">
              <a:buNone/>
              <a:defRPr sz="900"/>
            </a:lvl4pPr>
            <a:lvl5pPr marL="1371600" indent="0">
              <a:buNone/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457200" y="825501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50" b="0" i="0">
                <a:solidFill>
                  <a:srgbClr val="009FE3"/>
                </a:solidFill>
                <a:latin typeface="Verdana"/>
                <a:cs typeface="Verdan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153400" y="4845255"/>
            <a:ext cx="5334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750" smtClean="0">
                <a:solidFill>
                  <a:srgbClr val="FFFFFF"/>
                </a:solidFill>
              </a:rPr>
              <a:t>‹#›</a:t>
            </a:fld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="0" i="0">
                <a:solidFill>
                  <a:srgbClr val="0A2230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51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84299"/>
            <a:ext cx="8229600" cy="32103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0">
                <a:solidFill>
                  <a:srgbClr val="00283D"/>
                </a:solidFill>
                <a:latin typeface="Verdana"/>
                <a:cs typeface="Verdana"/>
              </a:defRPr>
            </a:lvl1pPr>
            <a:lvl2pPr>
              <a:defRPr sz="2400"/>
            </a:lvl2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</a:t>
            </a:r>
            <a:r>
              <a:rPr lang="da-DK" noProof="0" dirty="0" err="1"/>
              <a:t>body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25500"/>
            <a:ext cx="8229600" cy="55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009FE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US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 i="0">
                <a:solidFill>
                  <a:srgbClr val="0A2230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da-DK" dirty="0" err="1">
                <a:solidFill>
                  <a:srgbClr val="00283D"/>
                </a:solidFill>
              </a:rPr>
              <a:t>Click</a:t>
            </a:r>
            <a:r>
              <a:rPr lang="da-DK" dirty="0">
                <a:solidFill>
                  <a:srgbClr val="00283D"/>
                </a:solidFill>
              </a:rPr>
              <a:t> to </a:t>
            </a:r>
            <a:r>
              <a:rPr lang="da-DK" dirty="0" err="1">
                <a:solidFill>
                  <a:srgbClr val="00283D"/>
                </a:solidFill>
              </a:rPr>
              <a:t>edit</a:t>
            </a:r>
            <a:r>
              <a:rPr lang="da-DK" dirty="0">
                <a:solidFill>
                  <a:srgbClr val="00283D"/>
                </a:solidFill>
              </a:rPr>
              <a:t> slide </a:t>
            </a:r>
            <a:r>
              <a:rPr lang="da-DK" dirty="0" err="1">
                <a:solidFill>
                  <a:srgbClr val="00283D"/>
                </a:solidFill>
              </a:rPr>
              <a:t>headline</a:t>
            </a:r>
            <a:endParaRPr lang="en-US" dirty="0">
              <a:solidFill>
                <a:srgbClr val="00283D"/>
              </a:solidFill>
            </a:endParaRPr>
          </a:p>
        </p:txBody>
      </p:sp>
      <p:pic>
        <p:nvPicPr>
          <p:cNvPr id="10" name="Picture 9" descr="Blackbird Logo - WEB_Rev2_bb_bluebckgnd_horiz_ta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8153400" y="4816679"/>
            <a:ext cx="533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fld id="{96446083-98FA-3048-905C-CA7B20F45292}" type="slidenum">
              <a:rPr lang="en-US" sz="1000" smtClean="0">
                <a:solidFill>
                  <a:srgbClr val="FFFFFE"/>
                </a:solidFill>
              </a:rPr>
              <a:t>‹#›</a:t>
            </a:fld>
            <a:endParaRPr lang="en-US" sz="1000" dirty="0">
              <a:solidFill>
                <a:srgbClr val="FFFFFE"/>
              </a:solidFill>
            </a:endParaRPr>
          </a:p>
        </p:txBody>
      </p:sp>
      <p:pic>
        <p:nvPicPr>
          <p:cNvPr id="8" name="Picture 7" descr="Blackbird Logo - WEB_Rev2_bb_bluebckgnd_horiz_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8" y="4755707"/>
            <a:ext cx="1899662" cy="3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29162"/>
            <a:ext cx="9144000" cy="414338"/>
          </a:xfrm>
          <a:prstGeom prst="rect">
            <a:avLst/>
          </a:prstGeom>
          <a:solidFill>
            <a:srgbClr val="0A2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04200" y="4729162"/>
            <a:ext cx="457200" cy="414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TextBox 2"/>
          <p:cNvSpPr txBox="1">
            <a:spLocks noChangeArrowheads="1"/>
          </p:cNvSpPr>
          <p:nvPr/>
        </p:nvSpPr>
        <p:spPr bwMode="auto">
          <a:xfrm>
            <a:off x="-1460500" y="-1905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2755900" y="4834231"/>
            <a:ext cx="513080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CONFIDENTIAL - Any use of this material without specific permission of Blackbird is strictly prohibited.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4200" y="4729162"/>
            <a:ext cx="457200" cy="414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5900" y="4834231"/>
            <a:ext cx="513080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CONFIDENTIAL - Any use of this material without specific permission of Blackbird is strictly prohibited.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04200" y="4729162"/>
            <a:ext cx="457200" cy="414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755900" y="4834231"/>
            <a:ext cx="513080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CONFIDENTIAL - Any use of this material without specific permission of Blackbird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38877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01" r:id="rId23"/>
    <p:sldLayoutId id="2147483716" r:id="rId24"/>
    <p:sldLayoutId id="2147483704" r:id="rId2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E94E1B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E94E1B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lackbird.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4503" y="206478"/>
            <a:ext cx="8356098" cy="65405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Blackbird – Smart Data Collection</a:t>
            </a: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1377" y="882650"/>
            <a:ext cx="8356098" cy="539750"/>
          </a:xfrm>
        </p:spPr>
        <p:txBody>
          <a:bodyPr/>
          <a:lstStyle/>
          <a:p>
            <a:r>
              <a:rPr lang="en-US" sz="1800" dirty="0" err="1"/>
              <a:t>WiFi</a:t>
            </a:r>
            <a:r>
              <a:rPr lang="en-US" sz="1800" dirty="0"/>
              <a:t> Positioning for Crowd management</a:t>
            </a:r>
          </a:p>
          <a:p>
            <a:r>
              <a:rPr lang="en-US" sz="1800" dirty="0"/>
              <a:t>By Peter Savnik</a:t>
            </a:r>
          </a:p>
        </p:txBody>
      </p:sp>
    </p:spTree>
    <p:extLst>
      <p:ext uri="{BB962C8B-B14F-4D97-AF65-F5344CB8AC3E}">
        <p14:creationId xmlns:p14="http://schemas.microsoft.com/office/powerpoint/2010/main" val="301007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30D07-31CE-4D84-B643-38D250E81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046" y="825500"/>
            <a:ext cx="2119907" cy="3768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88388-75A2-4B20-ABF6-0B59B1AC0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But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WiFi</a:t>
            </a:r>
            <a:r>
              <a:rPr lang="da-DK" dirty="0"/>
              <a:t> is </a:t>
            </a:r>
            <a:r>
              <a:rPr lang="da-DK" dirty="0" err="1"/>
              <a:t>off</a:t>
            </a:r>
            <a:r>
              <a:rPr lang="da-DK" dirty="0"/>
              <a:t>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61D3B-2CF7-4603-A1B5-E39C4BDB17DF}"/>
              </a:ext>
            </a:extLst>
          </p:cNvPr>
          <p:cNvSpPr txBox="1"/>
          <p:nvPr/>
        </p:nvSpPr>
        <p:spPr>
          <a:xfrm>
            <a:off x="6276109" y="3439390"/>
            <a:ext cx="2213263" cy="13681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a-DK" sz="2800" b="1" cap="none" dirty="0">
                <a:solidFill>
                  <a:schemeClr val="accent4"/>
                </a:solidFill>
                <a:latin typeface="Veranda"/>
              </a:rPr>
              <a:t>It is never </a:t>
            </a:r>
            <a:r>
              <a:rPr lang="da-DK" sz="2800" b="1" cap="none" dirty="0" err="1">
                <a:solidFill>
                  <a:schemeClr val="accent4"/>
                </a:solidFill>
                <a:latin typeface="Veranda"/>
              </a:rPr>
              <a:t>off</a:t>
            </a:r>
            <a:endParaRPr lang="en-GB" sz="2800" b="1" cap="none" dirty="0">
              <a:solidFill>
                <a:schemeClr val="accent4"/>
              </a:solidFill>
              <a:latin typeface="Veranda"/>
            </a:endParaRPr>
          </a:p>
        </p:txBody>
      </p:sp>
    </p:spTree>
    <p:extLst>
      <p:ext uri="{BB962C8B-B14F-4D97-AF65-F5344CB8AC3E}">
        <p14:creationId xmlns:p14="http://schemas.microsoft.com/office/powerpoint/2010/main" val="157540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F60D5-E9FE-4B9F-A970-33A8518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BFF37-D153-4B6C-9325-65E207462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My </a:t>
            </a:r>
            <a:r>
              <a:rPr lang="da-DK" dirty="0" err="1"/>
              <a:t>Iphone</a:t>
            </a:r>
            <a:r>
              <a:rPr lang="da-DK" dirty="0"/>
              <a:t> </a:t>
            </a:r>
            <a:r>
              <a:rPr lang="da-DK" dirty="0" err="1"/>
              <a:t>spoofs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MAC… </a:t>
            </a:r>
            <a:r>
              <a:rPr lang="da-DK" dirty="0" err="1"/>
              <a:t>I’m</a:t>
            </a:r>
            <a:r>
              <a:rPr lang="da-DK" dirty="0"/>
              <a:t> </a:t>
            </a:r>
            <a:r>
              <a:rPr lang="da-DK" dirty="0" err="1"/>
              <a:t>Safe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41223-A2CF-430C-B9AE-E9E50EC45CC2}"/>
              </a:ext>
            </a:extLst>
          </p:cNvPr>
          <p:cNvSpPr txBox="1"/>
          <p:nvPr/>
        </p:nvSpPr>
        <p:spPr>
          <a:xfrm>
            <a:off x="86589" y="4388426"/>
            <a:ext cx="8402783" cy="3359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200" dirty="0"/>
              <a:t>Whitepaper: </a:t>
            </a:r>
            <a:r>
              <a:rPr lang="en-GB" sz="1200" dirty="0" err="1"/>
              <a:t>ZerbraTechnologies</a:t>
            </a:r>
            <a:r>
              <a:rPr lang="en-GB" sz="1200" dirty="0"/>
              <a:t>. Analysis of IOS 8 MAC Randomization on </a:t>
            </a:r>
            <a:r>
              <a:rPr lang="en-GB" sz="1200" dirty="0" err="1"/>
              <a:t>Locationing</a:t>
            </a:r>
            <a:r>
              <a:rPr lang="en-GB" sz="1200" dirty="0"/>
              <a:t>. Technical report, 2014.</a:t>
            </a:r>
            <a:endParaRPr lang="en-GB" sz="1200" b="0" cap="none" dirty="0"/>
          </a:p>
        </p:txBody>
      </p:sp>
      <p:pic>
        <p:nvPicPr>
          <p:cNvPr id="1026" name="Picture 2" descr="Billedresultat for apple IOS spoof mac address">
            <a:extLst>
              <a:ext uri="{FF2B5EF4-FFF2-40B4-BE49-F238E27FC236}">
                <a16:creationId xmlns:a16="http://schemas.microsoft.com/office/drawing/2014/main" id="{A3317B23-CC08-4EE1-B3C7-5EF9B52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64" y="825500"/>
            <a:ext cx="2039700" cy="36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C6881-715C-4C09-A4F9-2192ACC3B462}"/>
              </a:ext>
            </a:extLst>
          </p:cNvPr>
          <p:cNvSpPr txBox="1"/>
          <p:nvPr/>
        </p:nvSpPr>
        <p:spPr>
          <a:xfrm>
            <a:off x="6276109" y="2885209"/>
            <a:ext cx="2213263" cy="13681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a-DK" sz="5400" b="1" cap="none" dirty="0">
                <a:solidFill>
                  <a:schemeClr val="accent4"/>
                </a:solidFill>
                <a:latin typeface="Veranda"/>
              </a:rPr>
              <a:t>NOPE!</a:t>
            </a:r>
            <a:endParaRPr lang="en-GB" sz="5400" b="1" cap="none" dirty="0">
              <a:solidFill>
                <a:schemeClr val="accent4"/>
              </a:solidFill>
              <a:latin typeface="Veranda"/>
            </a:endParaRPr>
          </a:p>
        </p:txBody>
      </p:sp>
    </p:spTree>
    <p:extLst>
      <p:ext uri="{BB962C8B-B14F-4D97-AF65-F5344CB8AC3E}">
        <p14:creationId xmlns:p14="http://schemas.microsoft.com/office/powerpoint/2010/main" val="67948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FE844-8507-476A-A461-5BF65E9B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collect</a:t>
            </a:r>
            <a:r>
              <a:rPr lang="da-DK" dirty="0"/>
              <a:t> data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written</a:t>
            </a:r>
            <a:r>
              <a:rPr lang="da-DK" dirty="0"/>
              <a:t> </a:t>
            </a:r>
            <a:r>
              <a:rPr lang="da-DK" dirty="0" err="1"/>
              <a:t>consent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Unless</a:t>
            </a:r>
            <a:r>
              <a:rPr lang="da-DK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If it is not </a:t>
            </a:r>
            <a:r>
              <a:rPr lang="da-DK" dirty="0" err="1"/>
              <a:t>possible</a:t>
            </a:r>
            <a:r>
              <a:rPr lang="da-DK" dirty="0"/>
              <a:t> to </a:t>
            </a:r>
            <a:r>
              <a:rPr lang="da-DK" dirty="0" err="1"/>
              <a:t>get</a:t>
            </a:r>
            <a:r>
              <a:rPr lang="da-DK" dirty="0"/>
              <a:t> a </a:t>
            </a:r>
            <a:r>
              <a:rPr lang="da-DK" dirty="0" err="1"/>
              <a:t>written</a:t>
            </a:r>
            <a:r>
              <a:rPr lang="da-DK" dirty="0"/>
              <a:t> </a:t>
            </a:r>
            <a:r>
              <a:rPr lang="da-DK" dirty="0" err="1"/>
              <a:t>consent</a:t>
            </a:r>
            <a:r>
              <a:rPr lang="da-DK" dirty="0"/>
              <a:t> and </a:t>
            </a:r>
            <a:r>
              <a:rPr lang="da-DK" dirty="0" err="1"/>
              <a:t>anonymise</a:t>
            </a:r>
            <a:r>
              <a:rPr lang="da-DK" dirty="0"/>
              <a:t>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  an Art installation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E70F7-0D8A-4F77-B795-39786C061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the Cookie Order?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B9915-D7AC-47DB-83B7-DB2ADA05E42C}"/>
              </a:ext>
            </a:extLst>
          </p:cNvPr>
          <p:cNvSpPr txBox="1"/>
          <p:nvPr/>
        </p:nvSpPr>
        <p:spPr>
          <a:xfrm>
            <a:off x="93518" y="4357254"/>
            <a:ext cx="5365173" cy="3221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Erhvervsstyrelsen. Afgørelse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vrd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BlipTrack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2015</a:t>
            </a:r>
            <a:endParaRPr lang="en-GB" sz="1200" b="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25" y="1233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5805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a-DK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023" y="385037"/>
            <a:ext cx="888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39">
              <a:defRPr/>
            </a:pPr>
            <a:r>
              <a:rPr lang="en-US" kern="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turned into knowledge is the “energy” in the 4</a:t>
            </a:r>
            <a:r>
              <a:rPr lang="en-US" kern="0" baseline="3000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kern="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 revolution </a:t>
            </a:r>
            <a:endParaRPr lang="da-DK" kern="0" dirty="0">
              <a:solidFill>
                <a:srgbClr val="0073C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786" y="1772665"/>
            <a:ext cx="2558272" cy="90128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operation</a:t>
            </a:r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535" y="17726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7950" y="15771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0478" y="2229865"/>
            <a:ext cx="1889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8286" y="2691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9278" y="2691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5199" y="2691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92617" y="2702379"/>
            <a:ext cx="0" cy="369869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96467" y="2702379"/>
            <a:ext cx="0" cy="36412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91058" y="2702379"/>
            <a:ext cx="0" cy="36412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3112" y="823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32463" y="2020725"/>
            <a:ext cx="1889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64832" y="1453300"/>
            <a:ext cx="0" cy="279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4336" y="2691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455040" y="2702379"/>
            <a:ext cx="0" cy="36412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99497" y="19286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44621" y="2372227"/>
            <a:ext cx="1889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B42340-F850-4A29-B266-9270BD933F8A}"/>
              </a:ext>
            </a:extLst>
          </p:cNvPr>
          <p:cNvSpPr/>
          <p:nvPr/>
        </p:nvSpPr>
        <p:spPr>
          <a:xfrm>
            <a:off x="544530" y="3433208"/>
            <a:ext cx="8239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Blackbird fits in: 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Blackbird is offering technology and services that help companies speed-up the digital transformation.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collects data and analyzes information, provides knowledge and insights without complex IT project and large investment. </a:t>
            </a:r>
          </a:p>
        </p:txBody>
      </p:sp>
    </p:spTree>
    <p:extLst>
      <p:ext uri="{BB962C8B-B14F-4D97-AF65-F5344CB8AC3E}">
        <p14:creationId xmlns:p14="http://schemas.microsoft.com/office/powerpoint/2010/main" val="237182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270037" y="214495"/>
            <a:ext cx="8687697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378">
              <a:defRPr/>
            </a:pPr>
            <a:r>
              <a:rPr lang="en-US" kern="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Blackbird - Access to data in less than an hour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DCA43-0B1C-4736-86F5-97B408CC3BB3}"/>
              </a:ext>
            </a:extLst>
          </p:cNvPr>
          <p:cNvGrpSpPr/>
          <p:nvPr/>
        </p:nvGrpSpPr>
        <p:grpSpPr>
          <a:xfrm>
            <a:off x="1832376" y="974261"/>
            <a:ext cx="5187098" cy="2941531"/>
            <a:chOff x="1832376" y="1093303"/>
            <a:chExt cx="5187098" cy="29415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F50A17-0AEB-4F9D-A9D7-407169F8D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2376" y="1093303"/>
              <a:ext cx="5187098" cy="294153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329307-60B4-49ED-B30D-5F4E6B08A634}"/>
                </a:ext>
              </a:extLst>
            </p:cNvPr>
            <p:cNvSpPr txBox="1"/>
            <p:nvPr/>
          </p:nvSpPr>
          <p:spPr>
            <a:xfrm>
              <a:off x="2047461" y="2117035"/>
              <a:ext cx="546652" cy="3279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da-DK" sz="1200" b="0" cap="non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LoRa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58FB75-0BDF-46CE-8DA8-E2D11C6753AD}"/>
                </a:ext>
              </a:extLst>
            </p:cNvPr>
            <p:cNvSpPr txBox="1"/>
            <p:nvPr/>
          </p:nvSpPr>
          <p:spPr>
            <a:xfrm>
              <a:off x="4067233" y="1190207"/>
              <a:ext cx="546652" cy="3279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da-DK" sz="1200" b="0" cap="non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Wifi/Ethern</a:t>
              </a:r>
              <a:r>
                <a:rPr lang="da-DK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</a:t>
              </a:r>
              <a:endParaRPr lang="da-DK" sz="1200" b="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5F873A-71CD-481D-A7F1-335890585212}"/>
                </a:ext>
              </a:extLst>
            </p:cNvPr>
            <p:cNvSpPr txBox="1"/>
            <p:nvPr/>
          </p:nvSpPr>
          <p:spPr>
            <a:xfrm>
              <a:off x="4758473" y="2300681"/>
              <a:ext cx="797501" cy="53197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da-DK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Mobile</a:t>
              </a:r>
            </a:p>
            <a:p>
              <a:r>
                <a:rPr lang="da-DK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network</a:t>
              </a:r>
              <a:endParaRPr lang="da-DK" sz="1200" b="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8FAD49-921A-4165-A3E8-8B3A112DC902}"/>
              </a:ext>
            </a:extLst>
          </p:cNvPr>
          <p:cNvSpPr txBox="1"/>
          <p:nvPr/>
        </p:nvSpPr>
        <p:spPr>
          <a:xfrm>
            <a:off x="1168460" y="3791164"/>
            <a:ext cx="6679456" cy="9011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ts val="1200"/>
              </a:lnSpc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wire, No complex IT project – Quick, plug and play implementation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large investment – Lower barrier for purchasing decision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connection to existing equipment or control system - Retro fitting on production machines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special software installation – Access data from existing devices: Smartphones, tablets and PCs</a:t>
            </a:r>
          </a:p>
          <a:p>
            <a:pPr>
              <a:lnSpc>
                <a:spcPts val="1200"/>
              </a:lnSpc>
            </a:pPr>
            <a:endParaRPr lang="da-DK" sz="1000" b="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33A97-AEC0-4CED-8F21-A9E8BE11A58B}"/>
              </a:ext>
            </a:extLst>
          </p:cNvPr>
          <p:cNvSpPr txBox="1"/>
          <p:nvPr/>
        </p:nvSpPr>
        <p:spPr>
          <a:xfrm>
            <a:off x="7253556" y="823160"/>
            <a:ext cx="1704178" cy="22385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ts val="1200"/>
              </a:lnSpc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a-DK" sz="1000" b="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3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172" y="961846"/>
            <a:ext cx="7634070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Factbird boxes are installed on production equipment or any other point where data collection is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technology is real time, and based on cloud computing and data transmission via the mobile network or client WIFI – No PLC integration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 access statistics on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www.blackbird.online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using computers/tablets/mobile phones, and gain value by aiming improvement actions at the biggest operational challenges </a:t>
            </a:r>
            <a:endParaRPr lang="da-DK" sz="1200" b="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399" y="2909579"/>
            <a:ext cx="1816725" cy="1488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05" y="2921546"/>
            <a:ext cx="2059593" cy="1488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093" y="2921546"/>
            <a:ext cx="2449747" cy="1488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360" y="2909578"/>
            <a:ext cx="2059593" cy="1488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075" y="2944217"/>
            <a:ext cx="1148334" cy="977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97579" y="4384581"/>
            <a:ext cx="22990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production data and KPI’s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4835" y="4383965"/>
            <a:ext cx="18902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Stop-cause pareto charts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8392" y="4387042"/>
            <a:ext cx="19062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OEE 1-3 waterfalls charts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6360" y="4385047"/>
            <a:ext cx="21627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video documentation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C2895746-E001-4CE4-9BFF-DAD3E438EB6C}"/>
              </a:ext>
            </a:extLst>
          </p:cNvPr>
          <p:cNvSpPr txBox="1">
            <a:spLocks/>
          </p:cNvSpPr>
          <p:nvPr/>
        </p:nvSpPr>
        <p:spPr bwMode="auto">
          <a:xfrm>
            <a:off x="221847" y="84368"/>
            <a:ext cx="8687697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Factbird</a:t>
            </a:r>
            <a:r>
              <a:rPr lang="en-US" kern="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Smart Data Collection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73C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742" y="1180984"/>
            <a:ext cx="5644613" cy="327302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95362" y="278047"/>
            <a:ext cx="8687697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73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time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73C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2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4211F9-DC2C-406D-A2C1-DDC2C990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B0A5E3-F4A6-4A1C-B57B-4A5681BA8B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F1A7566D-EC65-4F65-89A8-50388107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00325" cy="4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dtu logo">
            <a:extLst>
              <a:ext uri="{FF2B5EF4-FFF2-40B4-BE49-F238E27FC236}">
                <a16:creationId xmlns:a16="http://schemas.microsoft.com/office/drawing/2014/main" id="{2A926A6F-5294-4ECD-951F-5C426AAA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75" y="169752"/>
            <a:ext cx="918198" cy="13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wifi">
            <a:extLst>
              <a:ext uri="{FF2B5EF4-FFF2-40B4-BE49-F238E27FC236}">
                <a16:creationId xmlns:a16="http://schemas.microsoft.com/office/drawing/2014/main" id="{116D5FE5-365F-4C22-8D29-C8E6B3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03" y="3361254"/>
            <a:ext cx="1660098" cy="9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ledresultat for DTU roskilde festival logo">
            <a:extLst>
              <a:ext uri="{FF2B5EF4-FFF2-40B4-BE49-F238E27FC236}">
                <a16:creationId xmlns:a16="http://schemas.microsoft.com/office/drawing/2014/main" id="{492EDC00-3045-4C56-B629-F237C2BD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02" y="1899448"/>
            <a:ext cx="1085544" cy="10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9CD627-6145-4E01-87FA-D1ADB76E049F}"/>
              </a:ext>
            </a:extLst>
          </p:cNvPr>
          <p:cNvSpPr txBox="1"/>
          <p:nvPr/>
        </p:nvSpPr>
        <p:spPr>
          <a:xfrm>
            <a:off x="1885791" y="-207785"/>
            <a:ext cx="6573982" cy="2459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a-DK" sz="4000" b="1" cap="none" dirty="0">
                <a:solidFill>
                  <a:schemeClr val="accent6"/>
                </a:solidFill>
              </a:rPr>
              <a:t>21.5M datapoints</a:t>
            </a:r>
          </a:p>
          <a:p>
            <a:r>
              <a:rPr lang="da-DK" sz="4000" b="1" dirty="0">
                <a:solidFill>
                  <a:schemeClr val="accent6"/>
                </a:solidFill>
              </a:rPr>
              <a:t>1.5M Positions</a:t>
            </a:r>
          </a:p>
          <a:p>
            <a:r>
              <a:rPr lang="da-DK" sz="4000" b="1" cap="none" dirty="0">
                <a:solidFill>
                  <a:schemeClr val="accent6"/>
                </a:solidFill>
              </a:rPr>
              <a:t>80K Unique  </a:t>
            </a:r>
            <a:endParaRPr lang="en-GB" sz="4000" b="1" cap="none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667B8-5B0A-4227-9EE7-4CC2F3C9EACC}"/>
              </a:ext>
            </a:extLst>
          </p:cNvPr>
          <p:cNvSpPr txBox="1"/>
          <p:nvPr/>
        </p:nvSpPr>
        <p:spPr>
          <a:xfrm>
            <a:off x="-1" y="4457700"/>
            <a:ext cx="1790701" cy="3239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r>
              <a:rPr lang="da-DK" sz="4000" b="0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Bilede: Roskilde Festival</a:t>
            </a:r>
            <a:endParaRPr lang="en-GB" sz="4000" b="0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66009-C8A7-4078-A32C-758C719C5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111" y="825500"/>
            <a:ext cx="5021778" cy="3768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B31D8-DDE1-44E7-99E5-E96B31D85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3CAA7-502F-47D5-8922-07C20D975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50731"/>
            <a:ext cx="5428864" cy="407164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55F1-095D-426F-882F-5208508A43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Density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6F3F0C-1A06-4224-B886-9E4003BDC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517" y="825500"/>
            <a:ext cx="5024966" cy="3768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6BBB-C226-4564-A65B-8259F48C2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err="1"/>
              <a:t>Crowd</a:t>
            </a:r>
            <a:r>
              <a:rPr lang="da-DK" dirty="0"/>
              <a:t> Speed and </a:t>
            </a:r>
            <a:r>
              <a:rPr lang="da-DK" dirty="0" err="1"/>
              <a:t>Direction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1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6AD9D-E4C4-4BA6-B1D4-B67306B5E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517" y="825500"/>
            <a:ext cx="5024966" cy="3768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283ED-1367-4118-BE41-2CB2BF743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53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29643-8B3A-48FF-A189-1554F18F1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911" y="-20787"/>
            <a:ext cx="5900107" cy="475212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E6F6A-62D4-4C96-97DB-F6AAC54DD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53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65720-75BA-49D9-90A6-9B9FD6E07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How It Works</a:t>
            </a:r>
            <a:endParaRPr lang="en-GB" dirty="0"/>
          </a:p>
        </p:txBody>
      </p:sp>
      <p:pic>
        <p:nvPicPr>
          <p:cNvPr id="2052" name="Picture 4" descr="Billedresultat for iphone">
            <a:extLst>
              <a:ext uri="{FF2B5EF4-FFF2-40B4-BE49-F238E27FC236}">
                <a16:creationId xmlns:a16="http://schemas.microsoft.com/office/drawing/2014/main" id="{8595DF9F-9D07-4CB0-A3EC-9467461F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52" y="3106882"/>
            <a:ext cx="2172696" cy="12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dresultat for access point">
            <a:extLst>
              <a:ext uri="{FF2B5EF4-FFF2-40B4-BE49-F238E27FC236}">
                <a16:creationId xmlns:a16="http://schemas.microsoft.com/office/drawing/2014/main" id="{EEC7ECEE-3172-4D64-9E6A-9632A53D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43" y="1427018"/>
            <a:ext cx="1123013" cy="1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illedresultat for access point">
            <a:extLst>
              <a:ext uri="{FF2B5EF4-FFF2-40B4-BE49-F238E27FC236}">
                <a16:creationId xmlns:a16="http://schemas.microsoft.com/office/drawing/2014/main" id="{087E6092-05BF-4899-836C-4B797F32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97" y="825500"/>
            <a:ext cx="1123013" cy="1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lledresultat for access point">
            <a:extLst>
              <a:ext uri="{FF2B5EF4-FFF2-40B4-BE49-F238E27FC236}">
                <a16:creationId xmlns:a16="http://schemas.microsoft.com/office/drawing/2014/main" id="{09C66674-3551-4D27-8070-C4FF25EC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52" y="1375063"/>
            <a:ext cx="1123013" cy="1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3B21C2-A879-4E25-9B56-7616910D00FD}"/>
              </a:ext>
            </a:extLst>
          </p:cNvPr>
          <p:cNvCxnSpPr/>
          <p:nvPr/>
        </p:nvCxnSpPr>
        <p:spPr>
          <a:xfrm flipH="1" flipV="1">
            <a:off x="2424545" y="2258291"/>
            <a:ext cx="1825337" cy="820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E506A2-D6C5-4C5D-8256-79614850C905}"/>
              </a:ext>
            </a:extLst>
          </p:cNvPr>
          <p:cNvCxnSpPr>
            <a:cxnSpLocks/>
          </p:cNvCxnSpPr>
          <p:nvPr/>
        </p:nvCxnSpPr>
        <p:spPr>
          <a:xfrm flipH="1" flipV="1">
            <a:off x="4360718" y="1894609"/>
            <a:ext cx="41565" cy="1212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541356-2748-46E1-8282-41D08C4395FC}"/>
              </a:ext>
            </a:extLst>
          </p:cNvPr>
          <p:cNvCxnSpPr>
            <a:cxnSpLocks/>
          </p:cNvCxnSpPr>
          <p:nvPr/>
        </p:nvCxnSpPr>
        <p:spPr>
          <a:xfrm flipV="1">
            <a:off x="4686300" y="2258291"/>
            <a:ext cx="2085109" cy="744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E50C5A-C1DA-4EA9-A7EF-7DD8F3B94318}"/>
              </a:ext>
            </a:extLst>
          </p:cNvPr>
          <p:cNvSpPr txBox="1"/>
          <p:nvPr/>
        </p:nvSpPr>
        <p:spPr>
          <a:xfrm>
            <a:off x="5340927" y="2170546"/>
            <a:ext cx="1015926" cy="308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r>
              <a:rPr lang="da-DK" sz="4000" b="0" cap="none" dirty="0" err="1"/>
              <a:t>Probe</a:t>
            </a:r>
            <a:r>
              <a:rPr lang="da-DK" sz="4000" b="0" cap="none" dirty="0"/>
              <a:t> </a:t>
            </a:r>
            <a:r>
              <a:rPr lang="da-DK" sz="4000" b="0" cap="none" dirty="0" err="1"/>
              <a:t>Request</a:t>
            </a:r>
            <a:endParaRPr lang="en-GB" sz="4000" b="0" cap="non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54E0EF-D2BC-4347-8051-CB178AEECD22}"/>
              </a:ext>
            </a:extLst>
          </p:cNvPr>
          <p:cNvCxnSpPr/>
          <p:nvPr/>
        </p:nvCxnSpPr>
        <p:spPr>
          <a:xfrm flipH="1">
            <a:off x="5124948" y="2400299"/>
            <a:ext cx="1892379" cy="762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FCC2EE-2559-4010-9057-0B8FFD23D392}"/>
              </a:ext>
            </a:extLst>
          </p:cNvPr>
          <p:cNvCxnSpPr>
            <a:cxnSpLocks/>
          </p:cNvCxnSpPr>
          <p:nvPr/>
        </p:nvCxnSpPr>
        <p:spPr>
          <a:xfrm>
            <a:off x="4478482" y="2037773"/>
            <a:ext cx="34638" cy="878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804EA3-D7F3-4E01-86CA-9A4D548FA5DA}"/>
              </a:ext>
            </a:extLst>
          </p:cNvPr>
          <p:cNvCxnSpPr>
            <a:cxnSpLocks/>
          </p:cNvCxnSpPr>
          <p:nvPr/>
        </p:nvCxnSpPr>
        <p:spPr>
          <a:xfrm>
            <a:off x="2294802" y="2452254"/>
            <a:ext cx="1771507" cy="749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23FB7B-49EF-4893-89FE-905288BCA223}"/>
              </a:ext>
            </a:extLst>
          </p:cNvPr>
          <p:cNvSpPr txBox="1"/>
          <p:nvPr/>
        </p:nvSpPr>
        <p:spPr>
          <a:xfrm>
            <a:off x="5754402" y="2886364"/>
            <a:ext cx="1094795" cy="308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r>
              <a:rPr lang="da-DK" sz="4000" b="0" cap="none" dirty="0" err="1"/>
              <a:t>Probe</a:t>
            </a:r>
            <a:r>
              <a:rPr lang="da-DK" sz="4000" b="0" cap="none" dirty="0"/>
              <a:t> </a:t>
            </a:r>
            <a:r>
              <a:rPr lang="da-DK" sz="4000" b="0" cap="none" dirty="0" err="1"/>
              <a:t>Response</a:t>
            </a:r>
            <a:endParaRPr lang="en-GB" sz="4000" b="0" cap="non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78DB7-C29F-4BA6-A799-0E2ECB47E57A}"/>
              </a:ext>
            </a:extLst>
          </p:cNvPr>
          <p:cNvSpPr txBox="1"/>
          <p:nvPr/>
        </p:nvSpPr>
        <p:spPr>
          <a:xfrm>
            <a:off x="696954" y="2401798"/>
            <a:ext cx="1015926" cy="308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r>
              <a:rPr lang="da-DK" sz="4000" b="0" cap="none" dirty="0" err="1"/>
              <a:t>WiFi</a:t>
            </a:r>
            <a:r>
              <a:rPr lang="da-DK" sz="4000" b="0" cap="none" dirty="0"/>
              <a:t> A</a:t>
            </a:r>
            <a:endParaRPr lang="en-GB" sz="4000" b="0" cap="non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6854F-61D0-433A-9530-19841D2C6398}"/>
              </a:ext>
            </a:extLst>
          </p:cNvPr>
          <p:cNvSpPr txBox="1"/>
          <p:nvPr/>
        </p:nvSpPr>
        <p:spPr>
          <a:xfrm>
            <a:off x="2885972" y="1094854"/>
            <a:ext cx="1015926" cy="308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r>
              <a:rPr lang="da-DK" sz="4000" b="0" cap="none" dirty="0" err="1"/>
              <a:t>WiFi</a:t>
            </a:r>
            <a:r>
              <a:rPr lang="da-DK" sz="4000" b="0" cap="none" dirty="0"/>
              <a:t> B</a:t>
            </a:r>
            <a:endParaRPr lang="en-GB" sz="4000" b="0" cap="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06D446-F498-45B2-A713-297E39E775BA}"/>
              </a:ext>
            </a:extLst>
          </p:cNvPr>
          <p:cNvSpPr txBox="1"/>
          <p:nvPr/>
        </p:nvSpPr>
        <p:spPr>
          <a:xfrm>
            <a:off x="7455975" y="2560891"/>
            <a:ext cx="1015926" cy="308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r>
              <a:rPr lang="da-DK" sz="4000" b="0" cap="none" dirty="0" err="1"/>
              <a:t>WiFi</a:t>
            </a:r>
            <a:r>
              <a:rPr lang="da-DK" sz="4000" b="0" cap="none" dirty="0"/>
              <a:t> C</a:t>
            </a:r>
            <a:endParaRPr lang="en-GB" sz="4000" b="0" cap="none" dirty="0"/>
          </a:p>
        </p:txBody>
      </p:sp>
    </p:spTree>
    <p:extLst>
      <p:ext uri="{BB962C8B-B14F-4D97-AF65-F5344CB8AC3E}">
        <p14:creationId xmlns:p14="http://schemas.microsoft.com/office/powerpoint/2010/main" val="66524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2C032-2550-4E36-AE47-51528547C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517" y="825500"/>
            <a:ext cx="5024966" cy="37687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0A87A-F5C3-4C44-9367-BF242AB55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err="1"/>
              <a:t>Frequency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88924"/>
      </p:ext>
    </p:extLst>
  </p:cSld>
  <p:clrMapOvr>
    <a:masterClrMapping/>
  </p:clrMapOvr>
</p:sld>
</file>

<file path=ppt/theme/theme1.xml><?xml version="1.0" encoding="utf-8"?>
<a:theme xmlns:a="http://schemas.openxmlformats.org/drawingml/2006/main" name="1_emendo template Wide">
  <a:themeElements>
    <a:clrScheme name="emendo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283D"/>
      </a:accent1>
      <a:accent2>
        <a:srgbClr val="009FE3"/>
      </a:accent2>
      <a:accent3>
        <a:srgbClr val="F0F0F0"/>
      </a:accent3>
      <a:accent4>
        <a:srgbClr val="E94E1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4000" b="0" cap="none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A4C0C4B12E446BFA935CADAF5FFEE" ma:contentTypeVersion="11" ma:contentTypeDescription="Create a new document." ma:contentTypeScope="" ma:versionID="4c61eec153e8ff8998b8797541372b74">
  <xsd:schema xmlns:xsd="http://www.w3.org/2001/XMLSchema" xmlns:xs="http://www.w3.org/2001/XMLSchema" xmlns:p="http://schemas.microsoft.com/office/2006/metadata/properties" xmlns:ns2="8a2bc5d6-3de0-4a2b-9132-e1e76f0eb661" xmlns:ns3="db176786-a316-4344-806d-95eca88de5db" targetNamespace="http://schemas.microsoft.com/office/2006/metadata/properties" ma:root="true" ma:fieldsID="b8d66cd5c73a1018478cf1ecee0cc3d0" ns2:_="" ns3:_="">
    <xsd:import namespace="8a2bc5d6-3de0-4a2b-9132-e1e76f0eb661"/>
    <xsd:import namespace="db176786-a316-4344-806d-95eca88de5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Illustr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bc5d6-3de0-4a2b-9132-e1e76f0e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76786-a316-4344-806d-95eca88de5db" elementFormDefault="qualified">
    <xsd:import namespace="http://schemas.microsoft.com/office/2006/documentManagement/types"/>
    <xsd:import namespace="http://schemas.microsoft.com/office/infopath/2007/PartnerControls"/>
    <xsd:element name="Illustration" ma:index="13" nillable="true" ma:displayName="Thumbnail" ma:format="Image" ma:internalName="Illustr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llustration xmlns="db176786-a316-4344-806d-95eca88de5db">
      <Url xsi:nil="true"/>
      <Description xsi:nil="true"/>
    </Illustr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F24CD4-4F58-424F-AD87-87123080F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bc5d6-3de0-4a2b-9132-e1e76f0eb661"/>
    <ds:schemaRef ds:uri="db176786-a316-4344-806d-95eca88de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FDAFC3-84A5-4CA4-9C2F-1811F00B665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b176786-a316-4344-806d-95eca88de5db"/>
    <ds:schemaRef ds:uri="8a2bc5d6-3de0-4a2b-9132-e1e76f0eb66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32997B-0F48-4E15-944A-ADBD658015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On-screen Show (16:9)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Gill Sans MT</vt:lpstr>
      <vt:lpstr>Veranda</vt:lpstr>
      <vt:lpstr>Verdana</vt:lpstr>
      <vt:lpstr>1_emendo template 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2017-08-16T07:57:15Z</dcterms:created>
  <dcterms:modified xsi:type="dcterms:W3CDTF">2017-10-02T17:27:46Z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0x010100E8CA4C0C4B12E446BFA935CADAF5FFEE</vt:lpwstr>
  </property>
</Properties>
</file>