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notesMasterIdLst>
    <p:notesMasterId r:id="rId18"/>
  </p:notesMasterIdLst>
  <p:handoutMasterIdLst>
    <p:handoutMasterId r:id="rId19"/>
  </p:handoutMasterIdLst>
  <p:sldIdLst>
    <p:sldId id="748" r:id="rId2"/>
    <p:sldId id="713" r:id="rId3"/>
    <p:sldId id="714" r:id="rId4"/>
    <p:sldId id="715" r:id="rId5"/>
    <p:sldId id="724" r:id="rId6"/>
    <p:sldId id="717" r:id="rId7"/>
    <p:sldId id="718" r:id="rId8"/>
    <p:sldId id="745" r:id="rId9"/>
    <p:sldId id="751" r:id="rId10"/>
    <p:sldId id="752" r:id="rId11"/>
    <p:sldId id="753" r:id="rId12"/>
    <p:sldId id="746" r:id="rId13"/>
    <p:sldId id="755" r:id="rId14"/>
    <p:sldId id="754" r:id="rId15"/>
    <p:sldId id="756" r:id="rId16"/>
    <p:sldId id="75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ghid Kawash" initials="RK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80"/>
    <a:srgbClr val="008040"/>
    <a:srgbClr val="00FF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687"/>
  </p:normalViewPr>
  <p:slideViewPr>
    <p:cSldViewPr snapToGrid="0" snapToObjects="1">
      <p:cViewPr varScale="1">
        <p:scale>
          <a:sx n="141" d="100"/>
          <a:sy n="141" d="100"/>
        </p:scale>
        <p:origin x="232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8031A-5D86-CB4B-8B16-5B8FFD4C02FE}" type="datetimeFigureOut">
              <a:rPr lang="en-US" smtClean="0"/>
              <a:t>10/2/17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D16E1-1339-A846-BEED-C3DE0BD82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0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1BC4-07CA-3A4B-8FB8-C8CEC8848FF4}" type="datetimeFigureOut">
              <a:rPr lang="en-US" smtClean="0"/>
              <a:t>10/2/17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51FB4-0771-F041-AC1F-22A944EB6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5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15D83E2-FD42-1842-A27D-98F4367C0F03}" type="datetime1">
              <a:rPr lang="en-US" smtClean="0"/>
              <a:pPr/>
              <a:t>10/2/17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4145C21-BD28-5443-B79E-803A1768F52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8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emf"/><Relationship Id="rId3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au.dk/~kgronbak" TargetMode="External"/><Relationship Id="rId4" Type="http://schemas.openxmlformats.org/officeDocument/2006/relationships/hyperlink" Target="http://www.alexandra.dk" TargetMode="External"/><Relationship Id="rId1" Type="http://schemas.openxmlformats.org/officeDocument/2006/relationships/slideMaster" Target="../slideMasters/slideMaster1.xml"/><Relationship Id="rId2" Type="http://schemas.openxmlformats.org/officeDocument/2006/relationships/hyperlink" Target="mailto:kgronbak@cs.au.dk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_WHITE_DK.png"/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1763" y="-2474913"/>
            <a:ext cx="21553488" cy="1189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01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5373688"/>
            <a:ext cx="35179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914400" y="2060848"/>
            <a:ext cx="10654208" cy="615553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sz="4000" cap="all"/>
            </a:lvl1pPr>
          </a:lstStyle>
          <a:p>
            <a:r>
              <a:rPr lang="da-DK" noProof="0" smtClean="0"/>
              <a:t>Klik for at redigere i masteren</a:t>
            </a:r>
            <a:endParaRPr lang="da-DK" noProof="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911424" y="3672800"/>
            <a:ext cx="8534400" cy="76431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GRÅ S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075" y="6265863"/>
            <a:ext cx="14827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0000" y="277778"/>
            <a:ext cx="10972800" cy="630942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19863"/>
            <a:ext cx="1625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DA5AF779-B1F5-4347-8F0B-6ACECDDEADF8}" type="datetime1">
              <a:rPr lang="da-DK"/>
              <a:pPr>
                <a:defRPr/>
              </a:pPr>
              <a:t>02/10/2017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19863"/>
            <a:ext cx="3860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33600" y="6519863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Side </a:t>
            </a:r>
            <a:fld id="{30BD304B-751A-C54C-BE66-8AAE9F2FAC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OM GRÅ S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0000" y="277778"/>
            <a:ext cx="10972800" cy="630942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19863"/>
            <a:ext cx="1625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961BB0A-6E6D-BA4D-BD05-3D0396831F6A}" type="datetime1">
              <a:rPr lang="da-DK"/>
              <a:pPr>
                <a:defRPr/>
              </a:pPr>
              <a:t>02/10/2017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19863"/>
            <a:ext cx="3860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33600" y="6519863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Side </a:t>
            </a:r>
            <a:fld id="{CD6355C9-F520-A84C-A68D-28634D8A66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GS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_WHITE_DK.png"/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2838" y="-2692400"/>
            <a:ext cx="21553488" cy="1189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01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623888" y="2781300"/>
            <a:ext cx="10272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4000" smtClean="0">
                <a:solidFill>
                  <a:srgbClr val="D76432"/>
                </a:solidFill>
              </a:rPr>
              <a:t>Tak for opmærksomheden!</a:t>
            </a:r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5445125"/>
            <a:ext cx="469106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trinebjerg_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tbyengr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" b="24892"/>
          <a:stretch>
            <a:fillRect/>
          </a:stretch>
        </p:blipFill>
        <p:spPr bwMode="auto">
          <a:xfrm>
            <a:off x="0" y="1079500"/>
            <a:ext cx="12192000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0000" y="1602000"/>
            <a:ext cx="10972800" cy="1713290"/>
          </a:xfrm>
        </p:spPr>
        <p:txBody>
          <a:bodyPr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err="1" smtClean="0"/>
              <a:t>Second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err="1" smtClean="0"/>
              <a:t>Third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err="1" smtClean="0"/>
              <a:t>Fifth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30942"/>
          </a:xfrm>
          <a:prstGeom prst="rect">
            <a:avLst/>
          </a:prstGeom>
          <a:gradFill flip="none" rotWithShape="1">
            <a:gsLst>
              <a:gs pos="15000">
                <a:srgbClr val="554F46"/>
              </a:gs>
              <a:gs pos="100000">
                <a:srgbClr val="2E231A"/>
              </a:gs>
            </a:gsLst>
            <a:lin ang="11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4"/>
          </p:nvPr>
        </p:nvSpPr>
        <p:spPr>
          <a:xfrm>
            <a:off x="609600" y="6515100"/>
            <a:ext cx="1625600" cy="365125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E0221C6B-464E-9447-9018-1AEF63F21E30}" type="datetime5">
              <a:rPr lang="da-DK"/>
              <a:pPr>
                <a:defRPr/>
              </a:pPr>
              <a:t>October 2017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4165600" y="6519863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2133600" y="6519863"/>
            <a:ext cx="1219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EC7218F-8368-CF4A-959B-DEA085BBE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0" y="224529"/>
            <a:ext cx="12192000" cy="6309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0" anchor="ctr"/>
          <a:lstStyle/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16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C57BC604-046C-2343-81AB-3E4B14753D76}" type="datetime5">
              <a:rPr lang="da-DK"/>
              <a:pPr>
                <a:defRPr/>
              </a:pPr>
              <a:t>October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33600" y="6356350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Side </a:t>
            </a:r>
            <a:fld id="{FEB5B231-21F4-0346-904D-506879835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5600" y="6519863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A A R H U S   U N I V E R S I T E T 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GB"/>
              <a:t>Datalogisk Institut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Headlin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17" y="1187451"/>
            <a:ext cx="11419417" cy="63094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886950" y="6499225"/>
            <a:ext cx="1920875" cy="1444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CFADEC0-6AC5-CB41-B8AE-8683BA82EC11}" type="slidenum">
              <a:rPr lang="da-DK" altLang="en-US"/>
              <a:pPr>
                <a:defRPr/>
              </a:pPr>
              <a:t>‹#›</a:t>
            </a:fld>
            <a:endParaRPr lang="da-DK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0000" y="277778"/>
            <a:ext cx="10972800" cy="553998"/>
          </a:xfrm>
        </p:spPr>
        <p:txBody>
          <a:bodyPr/>
          <a:lstStyle>
            <a:lvl1pPr>
              <a:lnSpc>
                <a:spcPts val="36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8367" y="2935288"/>
            <a:ext cx="11228917" cy="334962"/>
          </a:xfrm>
        </p:spPr>
        <p:txBody>
          <a:bodyPr/>
          <a:lstStyle>
            <a:lvl1pPr marL="0" indent="0">
              <a:lnSpc>
                <a:spcPct val="97000"/>
              </a:lnSpc>
              <a:buFont typeface="AU Passata" pitchFamily="34" charset="0"/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a-DK" smtClean="0"/>
              <a:t>Click to edit Master subtitle style</a:t>
            </a:r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XT_WHITE_DK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0" y="5400000"/>
            <a:ext cx="5231904" cy="1416974"/>
          </a:xfrm>
          <a:prstGeom prst="rect">
            <a:avLst/>
          </a:prstGeom>
        </p:spPr>
      </p:pic>
      <p:pic>
        <p:nvPicPr>
          <p:cNvPr id="7" name="Picture 6" descr="A_WHITE_DK.png"/>
          <p:cNvPicPr>
            <a:picLocks noChangeAspect="1"/>
          </p:cNvPicPr>
          <p:nvPr userDrawn="1"/>
        </p:nvPicPr>
        <p:blipFill>
          <a:blip r:embed="rId3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11315" y="-2835696"/>
            <a:ext cx="21553829" cy="1189883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914400" y="2204864"/>
            <a:ext cx="10654208" cy="5113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23" cap="all"/>
            </a:lvl1pPr>
          </a:lstStyle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911424" y="3672800"/>
            <a:ext cx="8534400" cy="76431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marL="0" indent="0" algn="l" rtl="0">
              <a:buFont typeface="Calibri" panose="020F0502020204030204" pitchFamily="34" charset="0"/>
              <a:buChar char="​"/>
              <a:defRPr/>
            </a:lvl1pPr>
          </a:lstStyle>
          <a:p>
            <a:pPr lvl="0" rtl="0"/>
            <a:r>
              <a:rPr lang="en-GB" dirty="0" smtClean="0"/>
              <a:t>Click to edit Master text styles</a:t>
            </a:r>
          </a:p>
          <a:p>
            <a:pPr lvl="1" rtl="0"/>
            <a:r>
              <a:rPr lang="en-GB" dirty="0" smtClean="0"/>
              <a:t>Second level</a:t>
            </a:r>
          </a:p>
          <a:p>
            <a:pPr lvl="2" rtl="0"/>
            <a:r>
              <a:rPr lang="en-GB" dirty="0" smtClean="0"/>
              <a:t>Third level</a:t>
            </a:r>
          </a:p>
          <a:p>
            <a:pPr lvl="3" rtl="0"/>
            <a:r>
              <a:rPr lang="en-GB" dirty="0" smtClean="0"/>
              <a:t>Fourth level</a:t>
            </a:r>
          </a:p>
          <a:p>
            <a:pPr lvl="4" rtl="0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7" name="Black Rectangle"/>
          <p:cNvSpPr/>
          <p:nvPr userDrawn="1"/>
        </p:nvSpPr>
        <p:spPr>
          <a:xfrm>
            <a:off x="469900" y="1765907"/>
            <a:ext cx="98213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40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11821954" y="5462764"/>
            <a:ext cx="458786" cy="543254"/>
          </a:xfrm>
          <a:prstGeom prst="rect">
            <a:avLst/>
          </a:prstGeom>
        </p:spPr>
        <p:txBody>
          <a:bodyPr rtlCol="0"/>
          <a:lstStyle/>
          <a:p>
            <a:pPr rtl="0">
              <a:defRPr/>
            </a:pPr>
            <a:fld id="{E90C1E0A-682D-40DC-B1EA-26C007FDC330}" type="slidenum">
              <a:rPr lang="en-GB" smtClean="0"/>
              <a:pPr rtl="0">
                <a:defRPr/>
              </a:pPr>
              <a:t>‹#›</a:t>
            </a:fld>
            <a:endParaRPr lang="en-GB"/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352939" y="2085907"/>
            <a:ext cx="2244827" cy="205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no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0" eaLnBrk="1" hangingPunct="1">
              <a:lnSpc>
                <a:spcPct val="100000"/>
              </a:lnSpc>
            </a:pPr>
            <a:r>
              <a:rPr lang="en-GB" sz="1333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punktopstilling </a:t>
            </a:r>
            <a:br>
              <a:rPr lang="en-GB" sz="1333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en-GB" sz="1333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på teksten </a:t>
            </a:r>
            <a:br>
              <a:rPr lang="en-GB" sz="1333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en-GB" sz="1333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(flere niveauer findes), </a:t>
            </a:r>
            <a:br>
              <a:rPr lang="en-GB" sz="1333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en-GB" sz="1333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brug ‘Forøg listeniveau’</a:t>
            </a:r>
          </a:p>
          <a:p>
            <a:pPr algn="r" rtl="0" eaLnBrk="1" hangingPunct="1">
              <a:lnSpc>
                <a:spcPct val="100000"/>
              </a:lnSpc>
            </a:pPr>
            <a:endParaRPr lang="en-GB" sz="1333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rtl="0" eaLnBrk="1" hangingPunct="1">
              <a:lnSpc>
                <a:spcPct val="100000"/>
              </a:lnSpc>
            </a:pPr>
            <a:endParaRPr lang="en-GB" sz="1333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rtl="0" eaLnBrk="1" hangingPunct="1">
              <a:lnSpc>
                <a:spcPct val="100000"/>
              </a:lnSpc>
            </a:pPr>
            <a:r>
              <a:rPr lang="en-GB" sz="1333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venstrestillet tekst uden punktopstilling, brug ‘Formindsk listeniveau’</a:t>
            </a:r>
            <a:endParaRPr lang="en-GB" sz="1333" noProof="1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17712" y="2943361"/>
            <a:ext cx="609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le 20"/>
          <p:cNvSpPr/>
          <p:nvPr userDrawn="1"/>
        </p:nvSpPr>
        <p:spPr>
          <a:xfrm>
            <a:off x="-412911" y="2943362"/>
            <a:ext cx="285953" cy="275967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 sz="3200" noProof="1">
              <a:latin typeface="+mn-lt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55635" y="3999479"/>
            <a:ext cx="584200" cy="2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-463534" y="3999480"/>
            <a:ext cx="292100" cy="268225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 sz="3200" noProof="1">
              <a:latin typeface="+mn-lt"/>
            </a:endParaRPr>
          </a:p>
        </p:txBody>
      </p:sp>
      <p:sp>
        <p:nvSpPr>
          <p:cNvPr id="25" name="Rounded Rectangle 24"/>
          <p:cNvSpPr/>
          <p:nvPr userDrawn="1"/>
        </p:nvSpPr>
        <p:spPr>
          <a:xfrm>
            <a:off x="-749487" y="4002911"/>
            <a:ext cx="285953" cy="275967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 sz="3200" noProof="1">
              <a:latin typeface="+mn-lt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-2160917" y="1022476"/>
            <a:ext cx="2013173" cy="4734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>
              <a:lnSpc>
                <a:spcPct val="100000"/>
              </a:lnSpc>
            </a:pPr>
            <a:r>
              <a:rPr lang="en-GB" sz="1333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333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333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en-GB" sz="1333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i masteren</a:t>
            </a:r>
            <a:endParaRPr lang="da-DK" noProof="0" dirty="0"/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600000" y="1620000"/>
            <a:ext cx="10972800" cy="4140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a-DK" noProof="0" smtClean="0"/>
              <a:t>Klik for at redigere teksttypografierne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515100"/>
            <a:ext cx="162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380029F-93FE-454A-92B3-DAEF1666F587}" type="datetime1">
              <a:rPr lang="da-DK"/>
              <a:pPr>
                <a:defRPr/>
              </a:pPr>
              <a:t>02/10/2017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519863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33600" y="6519863"/>
            <a:ext cx="1219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Side </a:t>
            </a:r>
            <a:fld id="{8CE5809C-29CD-524F-9B0A-079B13DE92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_Headlines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 userDrawn="1"/>
        </p:nvSpPr>
        <p:spPr bwMode="auto">
          <a:xfrm>
            <a:off x="9884834" y="287343"/>
            <a:ext cx="1919817" cy="71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ts val="3600"/>
              </a:lnSpc>
              <a:buFont typeface="AU Passata" pitchFamily="34" charset="0"/>
              <a:buNone/>
              <a:defRPr/>
            </a:pPr>
            <a:endParaRPr lang="da-DK" sz="1800">
              <a:latin typeface="AU Passata" pitchFamily="34" charset="0"/>
              <a:ea typeface="+mn-ea"/>
            </a:endParaRPr>
          </a:p>
        </p:txBody>
      </p:sp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383118" y="2635250"/>
            <a:ext cx="1871133" cy="0"/>
          </a:xfrm>
          <a:prstGeom prst="line">
            <a:avLst/>
          </a:prstGeom>
          <a:noFill/>
          <a:ln w="1778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ts val="3600"/>
              </a:lnSpc>
              <a:buFont typeface="AU Passata" pitchFamily="34" charset="0"/>
              <a:buNone/>
              <a:defRPr/>
            </a:pPr>
            <a:endParaRPr lang="da-DK" sz="1800">
              <a:latin typeface="AU Passata" pitchFamily="34" charset="0"/>
              <a:ea typeface="+mn-ea"/>
            </a:endParaRPr>
          </a:p>
        </p:txBody>
      </p:sp>
      <p:sp>
        <p:nvSpPr>
          <p:cNvPr id="10" name="bmkADName02"/>
          <p:cNvSpPr txBox="1">
            <a:spLocks noChangeArrowheads="1"/>
          </p:cNvSpPr>
          <p:nvPr userDrawn="1"/>
        </p:nvSpPr>
        <p:spPr bwMode="auto">
          <a:xfrm>
            <a:off x="687917" y="2768600"/>
            <a:ext cx="11419416" cy="261938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da-DK" sz="2400" i="1" dirty="0" smtClean="0">
                <a:solidFill>
                  <a:schemeClr val="bg1"/>
                </a:solidFill>
              </a:rPr>
              <a:t>Kaj Grønbæk, Professor, </a:t>
            </a:r>
            <a:r>
              <a:rPr lang="da-DK" sz="2400" i="1" dirty="0" err="1" smtClean="0">
                <a:solidFill>
                  <a:schemeClr val="bg1"/>
                </a:solidFill>
              </a:rPr>
              <a:t>PhD</a:t>
            </a:r>
            <a:endParaRPr lang="da-DK" sz="2400" i="1" dirty="0" smtClean="0">
              <a:solidFill>
                <a:schemeClr val="bg1"/>
              </a:solidFill>
            </a:endParaRPr>
          </a:p>
          <a:p>
            <a:endParaRPr lang="da-DK" sz="1800" dirty="0" smtClean="0">
              <a:solidFill>
                <a:schemeClr val="bg1"/>
              </a:solidFill>
            </a:endParaRPr>
          </a:p>
          <a:p>
            <a:r>
              <a:rPr lang="da-DK" sz="1600" dirty="0" err="1" smtClean="0">
                <a:solidFill>
                  <a:schemeClr val="bg1"/>
                </a:solidFill>
              </a:rPr>
              <a:t>Ubiquitous</a:t>
            </a:r>
            <a:r>
              <a:rPr lang="da-DK" sz="1600" dirty="0" smtClean="0">
                <a:solidFill>
                  <a:schemeClr val="bg1"/>
                </a:solidFill>
              </a:rPr>
              <a:t> Computing and </a:t>
            </a:r>
            <a:r>
              <a:rPr lang="da-DK" sz="1600" dirty="0" err="1" smtClean="0">
                <a:solidFill>
                  <a:schemeClr val="bg1"/>
                </a:solidFill>
              </a:rPr>
              <a:t>Interaction</a:t>
            </a:r>
            <a:r>
              <a:rPr lang="da-DK" sz="1600" dirty="0" smtClean="0">
                <a:solidFill>
                  <a:schemeClr val="bg1"/>
                </a:solidFill>
              </a:rPr>
              <a:t> Group</a:t>
            </a:r>
          </a:p>
          <a:p>
            <a:r>
              <a:rPr lang="da-DK" sz="1600" dirty="0" smtClean="0">
                <a:solidFill>
                  <a:schemeClr val="bg1"/>
                </a:solidFill>
              </a:rPr>
              <a:t>Department of Computer Science, </a:t>
            </a:r>
          </a:p>
          <a:p>
            <a:r>
              <a:rPr lang="da-DK" sz="1600" dirty="0" smtClean="0">
                <a:solidFill>
                  <a:schemeClr val="bg1"/>
                </a:solidFill>
              </a:rPr>
              <a:t>Aarhus </a:t>
            </a:r>
            <a:r>
              <a:rPr lang="da-DK" sz="1600" dirty="0" err="1" smtClean="0">
                <a:solidFill>
                  <a:schemeClr val="bg1"/>
                </a:solidFill>
              </a:rPr>
              <a:t>University</a:t>
            </a:r>
            <a:endParaRPr lang="da-DK" sz="1600" dirty="0" smtClean="0">
              <a:solidFill>
                <a:schemeClr val="bg1"/>
              </a:solidFill>
            </a:endParaRPr>
          </a:p>
          <a:p>
            <a:endParaRPr lang="da-DK" sz="1600" dirty="0" smtClean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Head of Interactive Spaces, Alexandra </a:t>
            </a:r>
            <a:r>
              <a:rPr lang="da-DK" sz="1600" dirty="0" err="1" smtClean="0">
                <a:solidFill>
                  <a:schemeClr val="bg1"/>
                </a:solidFill>
              </a:rPr>
              <a:t>Institute</a:t>
            </a:r>
            <a:endParaRPr lang="da-DK" sz="1600" dirty="0" smtClean="0">
              <a:solidFill>
                <a:schemeClr val="bg1"/>
              </a:solidFill>
            </a:endParaRPr>
          </a:p>
          <a:p>
            <a:endParaRPr lang="da-DK" sz="1600" dirty="0" smtClean="0">
              <a:solidFill>
                <a:schemeClr val="bg1"/>
              </a:solidFill>
              <a:hlinkClick r:id="rId2"/>
            </a:endParaRPr>
          </a:p>
          <a:p>
            <a:r>
              <a:rPr lang="da-DK" sz="1600" dirty="0" smtClean="0">
                <a:solidFill>
                  <a:schemeClr val="bg1"/>
                </a:solidFill>
                <a:hlinkClick r:id="rId2"/>
              </a:rPr>
              <a:t>kgronbak@cs.au.dk</a:t>
            </a:r>
            <a:endParaRPr lang="da-DK" sz="1600" dirty="0" smtClean="0">
              <a:solidFill>
                <a:schemeClr val="bg1"/>
              </a:solidFill>
            </a:endParaRPr>
          </a:p>
          <a:p>
            <a:endParaRPr lang="da-DK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Web: </a:t>
            </a:r>
          </a:p>
          <a:p>
            <a:r>
              <a:rPr lang="en-US" sz="1800" dirty="0" smtClean="0">
                <a:solidFill>
                  <a:schemeClr val="bg1"/>
                </a:solidFill>
                <a:hlinkClick r:id="rId3"/>
              </a:rPr>
              <a:t>www.cs.au.dk/~kgronbak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 smtClean="0">
                <a:solidFill>
                  <a:schemeClr val="bg1"/>
                </a:solidFill>
                <a:hlinkClick r:id="rId4"/>
              </a:rPr>
              <a:t>www.alexandra.dk</a:t>
            </a:r>
            <a:r>
              <a:rPr lang="en-US" sz="1800" dirty="0" smtClean="0">
                <a:solidFill>
                  <a:schemeClr val="bg1"/>
                </a:solidFill>
              </a:rPr>
              <a:t>  </a:t>
            </a:r>
          </a:p>
          <a:p>
            <a:endParaRPr lang="da-DK" sz="1800" dirty="0">
              <a:solidFill>
                <a:schemeClr val="bg1"/>
              </a:solidFill>
            </a:endParaRPr>
          </a:p>
        </p:txBody>
      </p:sp>
      <p:sp>
        <p:nvSpPr>
          <p:cNvPr id="13" name="bmkOffUnitName03"/>
          <p:cNvSpPr txBox="1">
            <a:spLocks noChangeArrowheads="1"/>
          </p:cNvSpPr>
          <p:nvPr userDrawn="1"/>
        </p:nvSpPr>
        <p:spPr bwMode="auto">
          <a:xfrm>
            <a:off x="1397001" y="633413"/>
            <a:ext cx="5467351" cy="36036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ts val="1080"/>
              </a:lnSpc>
              <a:buFont typeface="AU Passata" pitchFamily="34" charset="0"/>
              <a:buNone/>
              <a:defRPr/>
            </a:pPr>
            <a:endParaRPr lang="en-US" sz="900" cap="all">
              <a:solidFill>
                <a:schemeClr val="bg1"/>
              </a:solidFill>
              <a:latin typeface="AU Passata" pitchFamily="34" charset="0"/>
              <a:ea typeface="+mn-ea"/>
            </a:endParaRPr>
          </a:p>
        </p:txBody>
      </p:sp>
      <p:sp>
        <p:nvSpPr>
          <p:cNvPr id="14" name="bmkFld5Date"/>
          <p:cNvSpPr txBox="1">
            <a:spLocks noChangeArrowheads="1"/>
          </p:cNvSpPr>
          <p:nvPr userDrawn="1"/>
        </p:nvSpPr>
        <p:spPr bwMode="auto">
          <a:xfrm>
            <a:off x="9882720" y="457205"/>
            <a:ext cx="1919816" cy="144463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ts val="1200"/>
              </a:lnSpc>
              <a:buFont typeface="AU Passata" pitchFamily="34" charset="0"/>
              <a:buNone/>
              <a:defRPr/>
            </a:pPr>
            <a:r>
              <a:rPr lang="en-US" sz="1100" cap="all" dirty="0" smtClean="0">
                <a:solidFill>
                  <a:schemeClr val="bg1"/>
                </a:solidFill>
                <a:latin typeface="AU Passata" pitchFamily="34" charset="0"/>
                <a:ea typeface="+mn-ea"/>
              </a:rPr>
              <a:t>Marts 2016</a:t>
            </a:r>
            <a:endParaRPr lang="en-US" sz="1100" cap="all" dirty="0">
              <a:solidFill>
                <a:schemeClr val="bg1"/>
              </a:solidFill>
              <a:latin typeface="AU Passata" pitchFamily="34" charset="0"/>
              <a:ea typeface="+mn-ea"/>
            </a:endParaRPr>
          </a:p>
        </p:txBody>
      </p:sp>
      <p:grpSp>
        <p:nvGrpSpPr>
          <p:cNvPr id="16" name="grpAuthor" hidden="1"/>
          <p:cNvGrpSpPr>
            <a:grpSpLocks/>
          </p:cNvGrpSpPr>
          <p:nvPr userDrawn="1"/>
        </p:nvGrpSpPr>
        <p:grpSpPr bwMode="auto">
          <a:xfrm>
            <a:off x="6045200" y="6156330"/>
            <a:ext cx="5759451" cy="487363"/>
            <a:chOff x="4533900" y="6156000"/>
            <a:chExt cx="4319588" cy="487710"/>
          </a:xfrm>
        </p:grpSpPr>
        <p:sp>
          <p:nvSpPr>
            <p:cNvPr id="17" name="Line 49" hidden="1"/>
            <p:cNvSpPr>
              <a:spLocks noChangeShapeType="1"/>
            </p:cNvSpPr>
            <p:nvPr userDrawn="1"/>
          </p:nvSpPr>
          <p:spPr bwMode="auto">
            <a:xfrm>
              <a:off x="4533900" y="6156000"/>
              <a:ext cx="2698750" cy="0"/>
            </a:xfrm>
            <a:prstGeom prst="line">
              <a:avLst/>
            </a:prstGeom>
            <a:noFill/>
            <a:ln w="31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ts val="3600"/>
                </a:lnSpc>
                <a:buFont typeface="AU Passata" pitchFamily="34" charset="0"/>
                <a:buNone/>
                <a:defRPr/>
              </a:pPr>
              <a:endParaRPr lang="da-DK" sz="1800">
                <a:latin typeface="AU Passata" pitchFamily="34" charset="0"/>
                <a:ea typeface="+mn-ea"/>
              </a:endParaRPr>
            </a:p>
          </p:txBody>
        </p:sp>
        <p:sp>
          <p:nvSpPr>
            <p:cNvPr id="18" name="Line 50" hidden="1"/>
            <p:cNvSpPr>
              <a:spLocks noChangeShapeType="1"/>
            </p:cNvSpPr>
            <p:nvPr userDrawn="1"/>
          </p:nvSpPr>
          <p:spPr bwMode="auto">
            <a:xfrm>
              <a:off x="7413625" y="6156000"/>
              <a:ext cx="1439863" cy="0"/>
            </a:xfrm>
            <a:prstGeom prst="line">
              <a:avLst/>
            </a:prstGeom>
            <a:noFill/>
            <a:ln w="31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ts val="3600"/>
                </a:lnSpc>
                <a:buFont typeface="AU Passata" pitchFamily="34" charset="0"/>
                <a:buNone/>
                <a:defRPr/>
              </a:pPr>
              <a:endParaRPr lang="da-DK" sz="1800">
                <a:latin typeface="AU Passata" pitchFamily="34" charset="0"/>
                <a:ea typeface="+mn-ea"/>
              </a:endParaRPr>
            </a:p>
          </p:txBody>
        </p:sp>
        <p:sp>
          <p:nvSpPr>
            <p:cNvPr id="19" name="bmkFldPresentationTitle05" hidden="1"/>
            <p:cNvSpPr txBox="1">
              <a:spLocks noChangeArrowheads="1"/>
            </p:cNvSpPr>
            <p:nvPr userDrawn="1"/>
          </p:nvSpPr>
          <p:spPr bwMode="auto">
            <a:xfrm>
              <a:off x="4533900" y="6322807"/>
              <a:ext cx="2698750" cy="144565"/>
            </a:xfrm>
            <a:prstGeom prst="rect">
              <a:avLst/>
            </a:prstGeom>
            <a:noFill/>
            <a:ln w="1778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b"/>
            <a:lstStyle>
              <a:lvl1pPr eaLnBrk="0" hangingPunct="0">
                <a:lnSpc>
                  <a:spcPts val="3600"/>
                </a:lnSpc>
                <a:buFont typeface="AU Passata" charset="0"/>
                <a:defRPr sz="3600">
                  <a:solidFill>
                    <a:schemeClr val="tx1"/>
                  </a:solidFill>
                  <a:latin typeface="AU Passata" charset="0"/>
                  <a:ea typeface="ＭＳ Ｐゴシック" charset="0"/>
                </a:defRPr>
              </a:lvl1pPr>
              <a:lvl2pPr marL="742950" indent="-285750" eaLnBrk="0" hangingPunct="0">
                <a:lnSpc>
                  <a:spcPts val="3600"/>
                </a:lnSpc>
                <a:buFont typeface="AU Passata" charset="0"/>
                <a:defRPr sz="3600">
                  <a:solidFill>
                    <a:schemeClr val="tx1"/>
                  </a:solidFill>
                  <a:latin typeface="AU Passata" charset="0"/>
                  <a:ea typeface="ＭＳ Ｐゴシック" charset="0"/>
                </a:defRPr>
              </a:lvl2pPr>
              <a:lvl3pPr marL="1143000" indent="-228600" eaLnBrk="0" hangingPunct="0">
                <a:lnSpc>
                  <a:spcPts val="3600"/>
                </a:lnSpc>
                <a:buFont typeface="AU Passata" charset="0"/>
                <a:defRPr sz="3600">
                  <a:solidFill>
                    <a:schemeClr val="tx1"/>
                  </a:solidFill>
                  <a:latin typeface="AU Passata" charset="0"/>
                  <a:ea typeface="ＭＳ Ｐゴシック" charset="0"/>
                </a:defRPr>
              </a:lvl3pPr>
              <a:lvl4pPr marL="1600200" indent="-228600" eaLnBrk="0" hangingPunct="0">
                <a:lnSpc>
                  <a:spcPts val="3600"/>
                </a:lnSpc>
                <a:buFont typeface="AU Passata" charset="0"/>
                <a:defRPr sz="3600">
                  <a:solidFill>
                    <a:schemeClr val="tx1"/>
                  </a:solidFill>
                  <a:latin typeface="AU Passata" charset="0"/>
                  <a:ea typeface="ＭＳ Ｐゴシック" charset="0"/>
                </a:defRPr>
              </a:lvl4pPr>
              <a:lvl5pPr marL="2057400" indent="-228600" eaLnBrk="0" hangingPunct="0">
                <a:lnSpc>
                  <a:spcPts val="3600"/>
                </a:lnSpc>
                <a:buFont typeface="AU Passata" charset="0"/>
                <a:defRPr sz="3600">
                  <a:solidFill>
                    <a:schemeClr val="tx1"/>
                  </a:solidFill>
                  <a:latin typeface="AU Passat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Font typeface="AU Passata" charset="0"/>
                <a:defRPr sz="3600">
                  <a:solidFill>
                    <a:schemeClr val="tx1"/>
                  </a:solidFill>
                  <a:latin typeface="AU Passat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Font typeface="AU Passata" charset="0"/>
                <a:defRPr sz="3600">
                  <a:solidFill>
                    <a:schemeClr val="tx1"/>
                  </a:solidFill>
                  <a:latin typeface="AU Passat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Font typeface="AU Passata" charset="0"/>
                <a:defRPr sz="3600">
                  <a:solidFill>
                    <a:schemeClr val="tx1"/>
                  </a:solidFill>
                  <a:latin typeface="AU Passat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Font typeface="AU Passata" charset="0"/>
                <a:defRPr sz="3600">
                  <a:solidFill>
                    <a:schemeClr val="tx1"/>
                  </a:solidFill>
                  <a:latin typeface="AU Passata" charset="0"/>
                  <a:ea typeface="ＭＳ Ｐゴシック" charset="0"/>
                </a:defRPr>
              </a:lvl9pPr>
            </a:lstStyle>
            <a:p>
              <a:pPr algn="r" eaLnBrk="1" hangingPunct="1">
                <a:lnSpc>
                  <a:spcPts val="1200"/>
                </a:lnSpc>
              </a:pPr>
              <a:r>
                <a:rPr lang="en-US" sz="1100">
                  <a:solidFill>
                    <a:schemeClr val="bg1"/>
                  </a:solidFill>
                </a:rPr>
                <a:t>TITEL PÅ PRÆSENTATION</a:t>
              </a:r>
            </a:p>
          </p:txBody>
        </p:sp>
        <p:sp>
          <p:nvSpPr>
            <p:cNvPr id="20" name="bmkADName04" hidden="1"/>
            <p:cNvSpPr txBox="1">
              <a:spLocks noChangeArrowheads="1"/>
            </p:cNvSpPr>
            <p:nvPr userDrawn="1"/>
          </p:nvSpPr>
          <p:spPr bwMode="auto">
            <a:xfrm>
              <a:off x="4535488" y="6499144"/>
              <a:ext cx="2698750" cy="144566"/>
            </a:xfrm>
            <a:prstGeom prst="rect">
              <a:avLst/>
            </a:prstGeom>
            <a:noFill/>
            <a:ln w="1778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b"/>
            <a:lstStyle/>
            <a:p>
              <a:pPr algn="r">
                <a:lnSpc>
                  <a:spcPts val="1200"/>
                </a:lnSpc>
                <a:buFont typeface="AU Passata" pitchFamily="34" charset="0"/>
                <a:buNone/>
                <a:defRPr/>
              </a:pPr>
              <a:r>
                <a:rPr lang="en-US" sz="1100" cap="all">
                  <a:solidFill>
                    <a:schemeClr val="bg1"/>
                  </a:solidFill>
                  <a:latin typeface="AU Passata" pitchFamily="34" charset="0"/>
                  <a:ea typeface="+mn-ea"/>
                </a:rPr>
                <a:t>Navn Navnesen</a:t>
              </a:r>
              <a:endParaRPr lang="en-US" sz="1100" cap="all" dirty="0">
                <a:solidFill>
                  <a:schemeClr val="bg1"/>
                </a:solidFill>
                <a:latin typeface="AU Passata" pitchFamily="34" charset="0"/>
                <a:ea typeface="+mn-ea"/>
              </a:endParaRPr>
            </a:p>
          </p:txBody>
        </p:sp>
        <p:sp>
          <p:nvSpPr>
            <p:cNvPr id="21" name="bmkFld4Date" hidden="1"/>
            <p:cNvSpPr txBox="1">
              <a:spLocks noChangeArrowheads="1"/>
            </p:cNvSpPr>
            <p:nvPr userDrawn="1"/>
          </p:nvSpPr>
          <p:spPr bwMode="auto">
            <a:xfrm>
              <a:off x="7413625" y="6324395"/>
              <a:ext cx="1439863" cy="144566"/>
            </a:xfrm>
            <a:prstGeom prst="rect">
              <a:avLst/>
            </a:prstGeom>
            <a:noFill/>
            <a:ln w="1778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b"/>
            <a:lstStyle/>
            <a:p>
              <a:pPr algn="r">
                <a:lnSpc>
                  <a:spcPts val="1200"/>
                </a:lnSpc>
                <a:buFont typeface="AU Passata" pitchFamily="34" charset="0"/>
                <a:buNone/>
                <a:defRPr/>
              </a:pPr>
              <a:r>
                <a:rPr lang="da-DK" sz="1100" cap="all">
                  <a:solidFill>
                    <a:schemeClr val="bg1"/>
                  </a:solidFill>
                  <a:latin typeface="AU Passata" pitchFamily="34" charset="0"/>
                  <a:ea typeface="+mn-ea"/>
                </a:rPr>
                <a:t>1. september 2011</a:t>
              </a:r>
              <a:endParaRPr lang="da-DK" sz="1100" cap="all" dirty="0">
                <a:solidFill>
                  <a:schemeClr val="bg1"/>
                </a:solidFill>
                <a:latin typeface="AU Passata" pitchFamily="34" charset="0"/>
                <a:ea typeface="+mn-ea"/>
              </a:endParaRPr>
            </a:p>
          </p:txBody>
        </p:sp>
      </p:grpSp>
      <p:sp>
        <p:nvSpPr>
          <p:cNvPr id="34819" name="bmkFldPresentationTitle04"/>
          <p:cNvSpPr>
            <a:spLocks noGrp="1" noChangeArrowheads="1"/>
          </p:cNvSpPr>
          <p:nvPr>
            <p:ph type="ctrTitle"/>
          </p:nvPr>
        </p:nvSpPr>
        <p:spPr>
          <a:xfrm>
            <a:off x="673099" y="1357584"/>
            <a:ext cx="11129433" cy="408702"/>
          </a:xfrm>
        </p:spPr>
        <p:txBody>
          <a:bodyPr wrap="square">
            <a:spAutoFit/>
          </a:bodyPr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for at redigere titeltypografi i masteren</a:t>
            </a:r>
          </a:p>
        </p:txBody>
      </p:sp>
      <p:grpSp>
        <p:nvGrpSpPr>
          <p:cNvPr id="22" name="Group 23"/>
          <p:cNvGrpSpPr>
            <a:grpSpLocks noChangeAspect="1"/>
          </p:cNvGrpSpPr>
          <p:nvPr userDrawn="1"/>
        </p:nvGrpSpPr>
        <p:grpSpPr bwMode="auto">
          <a:xfrm>
            <a:off x="287340" y="401640"/>
            <a:ext cx="590550" cy="295275"/>
            <a:chOff x="454" y="227"/>
            <a:chExt cx="384" cy="192"/>
          </a:xfrm>
        </p:grpSpPr>
        <p:sp>
          <p:nvSpPr>
            <p:cNvPr id="23" name="Freeform 24"/>
            <p:cNvSpPr>
              <a:spLocks noChangeAspect="1"/>
            </p:cNvSpPr>
            <p:nvPr/>
          </p:nvSpPr>
          <p:spPr bwMode="auto">
            <a:xfrm>
              <a:off x="646" y="323"/>
              <a:ext cx="192" cy="96"/>
            </a:xfrm>
            <a:custGeom>
              <a:avLst/>
              <a:gdLst/>
              <a:ahLst/>
              <a:cxnLst>
                <a:cxn ang="0">
                  <a:pos x="8139" y="416"/>
                </a:cxn>
                <a:cxn ang="0">
                  <a:pos x="8033" y="1019"/>
                </a:cxn>
                <a:cxn ang="0">
                  <a:pos x="7841" y="1587"/>
                </a:cxn>
                <a:cxn ang="0">
                  <a:pos x="7571" y="2114"/>
                </a:cxn>
                <a:cxn ang="0">
                  <a:pos x="7231" y="2594"/>
                </a:cxn>
                <a:cxn ang="0">
                  <a:pos x="6827" y="3019"/>
                </a:cxn>
                <a:cxn ang="0">
                  <a:pos x="6365" y="3382"/>
                </a:cxn>
                <a:cxn ang="0">
                  <a:pos x="5853" y="3677"/>
                </a:cxn>
                <a:cxn ang="0">
                  <a:pos x="5297" y="3896"/>
                </a:cxn>
                <a:cxn ang="0">
                  <a:pos x="4703" y="4033"/>
                </a:cxn>
                <a:cxn ang="0">
                  <a:pos x="4080" y="4080"/>
                </a:cxn>
                <a:cxn ang="0">
                  <a:pos x="3460" y="4033"/>
                </a:cxn>
                <a:cxn ang="0">
                  <a:pos x="2868" y="3896"/>
                </a:cxn>
                <a:cxn ang="0">
                  <a:pos x="2313" y="3677"/>
                </a:cxn>
                <a:cxn ang="0">
                  <a:pos x="1800" y="3382"/>
                </a:cxn>
                <a:cxn ang="0">
                  <a:pos x="1338" y="3019"/>
                </a:cxn>
                <a:cxn ang="0">
                  <a:pos x="933" y="2594"/>
                </a:cxn>
                <a:cxn ang="0">
                  <a:pos x="592" y="2114"/>
                </a:cxn>
                <a:cxn ang="0">
                  <a:pos x="321" y="1587"/>
                </a:cxn>
                <a:cxn ang="0">
                  <a:pos x="129" y="1019"/>
                </a:cxn>
                <a:cxn ang="0">
                  <a:pos x="21" y="416"/>
                </a:cxn>
                <a:cxn ang="0">
                  <a:pos x="2040" y="0"/>
                </a:cxn>
                <a:cxn ang="0">
                  <a:pos x="2064" y="309"/>
                </a:cxn>
                <a:cxn ang="0">
                  <a:pos x="2133" y="604"/>
                </a:cxn>
                <a:cxn ang="0">
                  <a:pos x="2243" y="881"/>
                </a:cxn>
                <a:cxn ang="0">
                  <a:pos x="2391" y="1137"/>
                </a:cxn>
                <a:cxn ang="0">
                  <a:pos x="2572" y="1369"/>
                </a:cxn>
                <a:cxn ang="0">
                  <a:pos x="2786" y="1572"/>
                </a:cxn>
                <a:cxn ang="0">
                  <a:pos x="3025" y="1743"/>
                </a:cxn>
                <a:cxn ang="0">
                  <a:pos x="3290" y="1879"/>
                </a:cxn>
                <a:cxn ang="0">
                  <a:pos x="3573" y="1976"/>
                </a:cxn>
                <a:cxn ang="0">
                  <a:pos x="3873" y="2030"/>
                </a:cxn>
                <a:cxn ang="0">
                  <a:pos x="4186" y="2037"/>
                </a:cxn>
                <a:cxn ang="0">
                  <a:pos x="4492" y="1998"/>
                </a:cxn>
                <a:cxn ang="0">
                  <a:pos x="4784" y="1916"/>
                </a:cxn>
                <a:cxn ang="0">
                  <a:pos x="5054" y="1792"/>
                </a:cxn>
                <a:cxn ang="0">
                  <a:pos x="5303" y="1632"/>
                </a:cxn>
                <a:cxn ang="0">
                  <a:pos x="5524" y="1439"/>
                </a:cxn>
                <a:cxn ang="0">
                  <a:pos x="5716" y="1217"/>
                </a:cxn>
                <a:cxn ang="0">
                  <a:pos x="5875" y="969"/>
                </a:cxn>
                <a:cxn ang="0">
                  <a:pos x="5997" y="699"/>
                </a:cxn>
                <a:cxn ang="0">
                  <a:pos x="6079" y="409"/>
                </a:cxn>
                <a:cxn ang="0">
                  <a:pos x="6118" y="104"/>
                </a:cxn>
              </a:cxnLst>
              <a:rect l="0" t="0" r="r" b="b"/>
              <a:pathLst>
                <a:path w="8160" h="4080">
                  <a:moveTo>
                    <a:pt x="8160" y="0"/>
                  </a:moveTo>
                  <a:lnTo>
                    <a:pt x="8155" y="209"/>
                  </a:lnTo>
                  <a:lnTo>
                    <a:pt x="8139" y="416"/>
                  </a:lnTo>
                  <a:lnTo>
                    <a:pt x="8113" y="620"/>
                  </a:lnTo>
                  <a:lnTo>
                    <a:pt x="8077" y="821"/>
                  </a:lnTo>
                  <a:lnTo>
                    <a:pt x="8033" y="1019"/>
                  </a:lnTo>
                  <a:lnTo>
                    <a:pt x="7977" y="1212"/>
                  </a:lnTo>
                  <a:lnTo>
                    <a:pt x="7913" y="1401"/>
                  </a:lnTo>
                  <a:lnTo>
                    <a:pt x="7841" y="1587"/>
                  </a:lnTo>
                  <a:lnTo>
                    <a:pt x="7759" y="1768"/>
                  </a:lnTo>
                  <a:lnTo>
                    <a:pt x="7669" y="1943"/>
                  </a:lnTo>
                  <a:lnTo>
                    <a:pt x="7571" y="2114"/>
                  </a:lnTo>
                  <a:lnTo>
                    <a:pt x="7465" y="2280"/>
                  </a:lnTo>
                  <a:lnTo>
                    <a:pt x="7352" y="2440"/>
                  </a:lnTo>
                  <a:lnTo>
                    <a:pt x="7231" y="2594"/>
                  </a:lnTo>
                  <a:lnTo>
                    <a:pt x="7103" y="2742"/>
                  </a:lnTo>
                  <a:lnTo>
                    <a:pt x="6968" y="2884"/>
                  </a:lnTo>
                  <a:lnTo>
                    <a:pt x="6827" y="3019"/>
                  </a:lnTo>
                  <a:lnTo>
                    <a:pt x="6679" y="3148"/>
                  </a:lnTo>
                  <a:lnTo>
                    <a:pt x="6525" y="3268"/>
                  </a:lnTo>
                  <a:lnTo>
                    <a:pt x="6365" y="3382"/>
                  </a:lnTo>
                  <a:lnTo>
                    <a:pt x="6200" y="3488"/>
                  </a:lnTo>
                  <a:lnTo>
                    <a:pt x="6028" y="3586"/>
                  </a:lnTo>
                  <a:lnTo>
                    <a:pt x="5853" y="3677"/>
                  </a:lnTo>
                  <a:lnTo>
                    <a:pt x="5671" y="3759"/>
                  </a:lnTo>
                  <a:lnTo>
                    <a:pt x="5487" y="3832"/>
                  </a:lnTo>
                  <a:lnTo>
                    <a:pt x="5297" y="3896"/>
                  </a:lnTo>
                  <a:lnTo>
                    <a:pt x="5103" y="3951"/>
                  </a:lnTo>
                  <a:lnTo>
                    <a:pt x="4905" y="3997"/>
                  </a:lnTo>
                  <a:lnTo>
                    <a:pt x="4703" y="4033"/>
                  </a:lnTo>
                  <a:lnTo>
                    <a:pt x="4499" y="4059"/>
                  </a:lnTo>
                  <a:lnTo>
                    <a:pt x="4291" y="4075"/>
                  </a:lnTo>
                  <a:lnTo>
                    <a:pt x="4080" y="4080"/>
                  </a:lnTo>
                  <a:lnTo>
                    <a:pt x="3871" y="4075"/>
                  </a:lnTo>
                  <a:lnTo>
                    <a:pt x="3664" y="4059"/>
                  </a:lnTo>
                  <a:lnTo>
                    <a:pt x="3460" y="4033"/>
                  </a:lnTo>
                  <a:lnTo>
                    <a:pt x="3259" y="3997"/>
                  </a:lnTo>
                  <a:lnTo>
                    <a:pt x="3062" y="3951"/>
                  </a:lnTo>
                  <a:lnTo>
                    <a:pt x="2868" y="3896"/>
                  </a:lnTo>
                  <a:lnTo>
                    <a:pt x="2679" y="3832"/>
                  </a:lnTo>
                  <a:lnTo>
                    <a:pt x="2494" y="3759"/>
                  </a:lnTo>
                  <a:lnTo>
                    <a:pt x="2313" y="3677"/>
                  </a:lnTo>
                  <a:lnTo>
                    <a:pt x="2137" y="3586"/>
                  </a:lnTo>
                  <a:lnTo>
                    <a:pt x="1967" y="3488"/>
                  </a:lnTo>
                  <a:lnTo>
                    <a:pt x="1800" y="3382"/>
                  </a:lnTo>
                  <a:lnTo>
                    <a:pt x="1640" y="3268"/>
                  </a:lnTo>
                  <a:lnTo>
                    <a:pt x="1486" y="3148"/>
                  </a:lnTo>
                  <a:lnTo>
                    <a:pt x="1338" y="3019"/>
                  </a:lnTo>
                  <a:lnTo>
                    <a:pt x="1196" y="2884"/>
                  </a:lnTo>
                  <a:lnTo>
                    <a:pt x="1061" y="2742"/>
                  </a:lnTo>
                  <a:lnTo>
                    <a:pt x="933" y="2594"/>
                  </a:lnTo>
                  <a:lnTo>
                    <a:pt x="812" y="2440"/>
                  </a:lnTo>
                  <a:lnTo>
                    <a:pt x="698" y="2280"/>
                  </a:lnTo>
                  <a:lnTo>
                    <a:pt x="592" y="2114"/>
                  </a:lnTo>
                  <a:lnTo>
                    <a:pt x="493" y="1943"/>
                  </a:lnTo>
                  <a:lnTo>
                    <a:pt x="403" y="1768"/>
                  </a:lnTo>
                  <a:lnTo>
                    <a:pt x="321" y="1587"/>
                  </a:lnTo>
                  <a:lnTo>
                    <a:pt x="248" y="1401"/>
                  </a:lnTo>
                  <a:lnTo>
                    <a:pt x="184" y="1212"/>
                  </a:lnTo>
                  <a:lnTo>
                    <a:pt x="129" y="1019"/>
                  </a:lnTo>
                  <a:lnTo>
                    <a:pt x="83" y="821"/>
                  </a:lnTo>
                  <a:lnTo>
                    <a:pt x="47" y="620"/>
                  </a:lnTo>
                  <a:lnTo>
                    <a:pt x="21" y="416"/>
                  </a:lnTo>
                  <a:lnTo>
                    <a:pt x="5" y="209"/>
                  </a:lnTo>
                  <a:lnTo>
                    <a:pt x="0" y="0"/>
                  </a:lnTo>
                  <a:lnTo>
                    <a:pt x="2040" y="0"/>
                  </a:lnTo>
                  <a:lnTo>
                    <a:pt x="2043" y="104"/>
                  </a:lnTo>
                  <a:lnTo>
                    <a:pt x="2051" y="207"/>
                  </a:lnTo>
                  <a:lnTo>
                    <a:pt x="2064" y="309"/>
                  </a:lnTo>
                  <a:lnTo>
                    <a:pt x="2082" y="409"/>
                  </a:lnTo>
                  <a:lnTo>
                    <a:pt x="2105" y="507"/>
                  </a:lnTo>
                  <a:lnTo>
                    <a:pt x="2133" y="604"/>
                  </a:lnTo>
                  <a:lnTo>
                    <a:pt x="2164" y="699"/>
                  </a:lnTo>
                  <a:lnTo>
                    <a:pt x="2201" y="791"/>
                  </a:lnTo>
                  <a:lnTo>
                    <a:pt x="2243" y="881"/>
                  </a:lnTo>
                  <a:lnTo>
                    <a:pt x="2288" y="969"/>
                  </a:lnTo>
                  <a:lnTo>
                    <a:pt x="2337" y="1055"/>
                  </a:lnTo>
                  <a:lnTo>
                    <a:pt x="2391" y="1137"/>
                  </a:lnTo>
                  <a:lnTo>
                    <a:pt x="2448" y="1217"/>
                  </a:lnTo>
                  <a:lnTo>
                    <a:pt x="2508" y="1294"/>
                  </a:lnTo>
                  <a:lnTo>
                    <a:pt x="2572" y="1369"/>
                  </a:lnTo>
                  <a:lnTo>
                    <a:pt x="2641" y="1439"/>
                  </a:lnTo>
                  <a:lnTo>
                    <a:pt x="2711" y="1508"/>
                  </a:lnTo>
                  <a:lnTo>
                    <a:pt x="2786" y="1572"/>
                  </a:lnTo>
                  <a:lnTo>
                    <a:pt x="2863" y="1632"/>
                  </a:lnTo>
                  <a:lnTo>
                    <a:pt x="2943" y="1689"/>
                  </a:lnTo>
                  <a:lnTo>
                    <a:pt x="3025" y="1743"/>
                  </a:lnTo>
                  <a:lnTo>
                    <a:pt x="3111" y="1792"/>
                  </a:lnTo>
                  <a:lnTo>
                    <a:pt x="3199" y="1838"/>
                  </a:lnTo>
                  <a:lnTo>
                    <a:pt x="3290" y="1879"/>
                  </a:lnTo>
                  <a:lnTo>
                    <a:pt x="3381" y="1916"/>
                  </a:lnTo>
                  <a:lnTo>
                    <a:pt x="3476" y="1948"/>
                  </a:lnTo>
                  <a:lnTo>
                    <a:pt x="3573" y="1976"/>
                  </a:lnTo>
                  <a:lnTo>
                    <a:pt x="3671" y="1998"/>
                  </a:lnTo>
                  <a:lnTo>
                    <a:pt x="3771" y="2017"/>
                  </a:lnTo>
                  <a:lnTo>
                    <a:pt x="3873" y="2030"/>
                  </a:lnTo>
                  <a:lnTo>
                    <a:pt x="3976" y="2037"/>
                  </a:lnTo>
                  <a:lnTo>
                    <a:pt x="4080" y="2040"/>
                  </a:lnTo>
                  <a:lnTo>
                    <a:pt x="4186" y="2037"/>
                  </a:lnTo>
                  <a:lnTo>
                    <a:pt x="4289" y="2030"/>
                  </a:lnTo>
                  <a:lnTo>
                    <a:pt x="4392" y="2017"/>
                  </a:lnTo>
                  <a:lnTo>
                    <a:pt x="4492" y="1998"/>
                  </a:lnTo>
                  <a:lnTo>
                    <a:pt x="4591" y="1976"/>
                  </a:lnTo>
                  <a:lnTo>
                    <a:pt x="4688" y="1948"/>
                  </a:lnTo>
                  <a:lnTo>
                    <a:pt x="4784" y="1916"/>
                  </a:lnTo>
                  <a:lnTo>
                    <a:pt x="4876" y="1879"/>
                  </a:lnTo>
                  <a:lnTo>
                    <a:pt x="4966" y="1838"/>
                  </a:lnTo>
                  <a:lnTo>
                    <a:pt x="5054" y="1792"/>
                  </a:lnTo>
                  <a:lnTo>
                    <a:pt x="5140" y="1743"/>
                  </a:lnTo>
                  <a:lnTo>
                    <a:pt x="5222" y="1689"/>
                  </a:lnTo>
                  <a:lnTo>
                    <a:pt x="5303" y="1632"/>
                  </a:lnTo>
                  <a:lnTo>
                    <a:pt x="5379" y="1572"/>
                  </a:lnTo>
                  <a:lnTo>
                    <a:pt x="5454" y="1508"/>
                  </a:lnTo>
                  <a:lnTo>
                    <a:pt x="5524" y="1439"/>
                  </a:lnTo>
                  <a:lnTo>
                    <a:pt x="5592" y="1369"/>
                  </a:lnTo>
                  <a:lnTo>
                    <a:pt x="5656" y="1294"/>
                  </a:lnTo>
                  <a:lnTo>
                    <a:pt x="5716" y="1217"/>
                  </a:lnTo>
                  <a:lnTo>
                    <a:pt x="5773" y="1137"/>
                  </a:lnTo>
                  <a:lnTo>
                    <a:pt x="5826" y="1055"/>
                  </a:lnTo>
                  <a:lnTo>
                    <a:pt x="5875" y="969"/>
                  </a:lnTo>
                  <a:lnTo>
                    <a:pt x="5920" y="881"/>
                  </a:lnTo>
                  <a:lnTo>
                    <a:pt x="5961" y="791"/>
                  </a:lnTo>
                  <a:lnTo>
                    <a:pt x="5997" y="699"/>
                  </a:lnTo>
                  <a:lnTo>
                    <a:pt x="6029" y="604"/>
                  </a:lnTo>
                  <a:lnTo>
                    <a:pt x="6057" y="507"/>
                  </a:lnTo>
                  <a:lnTo>
                    <a:pt x="6079" y="409"/>
                  </a:lnTo>
                  <a:lnTo>
                    <a:pt x="6097" y="309"/>
                  </a:lnTo>
                  <a:lnTo>
                    <a:pt x="6110" y="207"/>
                  </a:lnTo>
                  <a:lnTo>
                    <a:pt x="6118" y="104"/>
                  </a:lnTo>
                  <a:lnTo>
                    <a:pt x="6120" y="0"/>
                  </a:lnTo>
                  <a:lnTo>
                    <a:pt x="816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ts val="3600"/>
                </a:lnSpc>
                <a:buFont typeface="AU Passata" pitchFamily="34" charset="0"/>
                <a:buNone/>
                <a:defRPr/>
              </a:pPr>
              <a:endParaRPr lang="da-DK">
                <a:latin typeface="AU Passata" pitchFamily="34" charset="0"/>
                <a:ea typeface="+mn-ea"/>
              </a:endParaRPr>
            </a:p>
          </p:txBody>
        </p:sp>
        <p:sp>
          <p:nvSpPr>
            <p:cNvPr id="24" name="Freeform 25"/>
            <p:cNvSpPr>
              <a:spLocks noChangeAspect="1"/>
            </p:cNvSpPr>
            <p:nvPr/>
          </p:nvSpPr>
          <p:spPr bwMode="auto">
            <a:xfrm>
              <a:off x="454" y="227"/>
              <a:ext cx="192" cy="192"/>
            </a:xfrm>
            <a:custGeom>
              <a:avLst/>
              <a:gdLst/>
              <a:ahLst/>
              <a:cxnLst>
                <a:cxn ang="0">
                  <a:pos x="2878" y="8160"/>
                </a:cxn>
                <a:cxn ang="0">
                  <a:pos x="0" y="8160"/>
                </a:cxn>
                <a:cxn ang="0">
                  <a:pos x="8160" y="0"/>
                </a:cxn>
                <a:cxn ang="0">
                  <a:pos x="8160" y="2892"/>
                </a:cxn>
                <a:cxn ang="0">
                  <a:pos x="2878" y="8160"/>
                </a:cxn>
              </a:cxnLst>
              <a:rect l="0" t="0" r="r" b="b"/>
              <a:pathLst>
                <a:path w="8160" h="8160">
                  <a:moveTo>
                    <a:pt x="2878" y="8160"/>
                  </a:moveTo>
                  <a:lnTo>
                    <a:pt x="0" y="8160"/>
                  </a:lnTo>
                  <a:lnTo>
                    <a:pt x="8160" y="0"/>
                  </a:lnTo>
                  <a:lnTo>
                    <a:pt x="8160" y="2892"/>
                  </a:lnTo>
                  <a:lnTo>
                    <a:pt x="2878" y="816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ts val="3600"/>
                </a:lnSpc>
                <a:buFont typeface="AU Passata" pitchFamily="34" charset="0"/>
                <a:buNone/>
                <a:defRPr/>
              </a:pPr>
              <a:endParaRPr lang="da-DK">
                <a:latin typeface="AU Passata" pitchFamily="34" charset="0"/>
                <a:ea typeface="+mn-ea"/>
              </a:endParaRPr>
            </a:p>
          </p:txBody>
        </p:sp>
      </p:grpSp>
      <p:sp>
        <p:nvSpPr>
          <p:cNvPr id="25" name="bmkOffParent03"/>
          <p:cNvSpPr txBox="1">
            <a:spLocks noChangeArrowheads="1"/>
          </p:cNvSpPr>
          <p:nvPr userDrawn="1"/>
        </p:nvSpPr>
        <p:spPr bwMode="auto">
          <a:xfrm>
            <a:off x="1047750" y="398467"/>
            <a:ext cx="4098925" cy="503237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ts val="1300"/>
              </a:lnSpc>
              <a:buFont typeface="AU Passata" pitchFamily="34" charset="0"/>
              <a:buNone/>
              <a:defRPr/>
            </a:pPr>
            <a:r>
              <a:rPr lang="en-US" sz="1100" cap="all" dirty="0">
                <a:solidFill>
                  <a:schemeClr val="bg1"/>
                </a:solidFill>
                <a:latin typeface="AU Passata" pitchFamily="34" charset="0"/>
                <a:ea typeface="+mn-ea"/>
              </a:rPr>
              <a:t>AARHUS</a:t>
            </a:r>
          </a:p>
          <a:p>
            <a:pPr>
              <a:lnSpc>
                <a:spcPts val="1300"/>
              </a:lnSpc>
              <a:buFont typeface="AU Passata" pitchFamily="34" charset="0"/>
              <a:buNone/>
              <a:defRPr/>
            </a:pPr>
            <a:r>
              <a:rPr lang="en-US" sz="1100" cap="all" dirty="0" err="1" smtClean="0">
                <a:solidFill>
                  <a:schemeClr val="bg1"/>
                </a:solidFill>
                <a:latin typeface="AU Passata" pitchFamily="34" charset="0"/>
                <a:ea typeface="+mn-ea"/>
              </a:rPr>
              <a:t>UNIVERSITy</a:t>
            </a:r>
            <a:endParaRPr lang="en-US" sz="1100" cap="all" dirty="0">
              <a:solidFill>
                <a:schemeClr val="bg1"/>
              </a:solidFill>
              <a:latin typeface="AU Passat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1471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Headlin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17" y="1187454"/>
            <a:ext cx="11419416" cy="408702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394909"/>
            <a:ext cx="11424000" cy="352646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886951" y="6499230"/>
            <a:ext cx="1919816" cy="1444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0C7DAE0-39C9-7147-8E2E-064D375F9869}" type="slidenum">
              <a:rPr lang="da-DK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662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RONTPAG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_WHITE_DK.png"/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1397" y="-2475656"/>
            <a:ext cx="21553829" cy="1189883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914400" y="2060848"/>
            <a:ext cx="10654208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cap="all">
                <a:solidFill>
                  <a:srgbClr val="D7643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da-DK" noProof="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911424" y="3672800"/>
            <a:ext cx="8534400" cy="76431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5" y="5373216"/>
            <a:ext cx="3517574" cy="129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897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GS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_WHITE_DK.png"/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3365" y="-2691680"/>
            <a:ext cx="21553829" cy="11898834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623392" y="2780928"/>
            <a:ext cx="10273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D76432"/>
                </a:solidFill>
                <a:latin typeface="+mn-lt"/>
              </a:rPr>
              <a:t>Tak</a:t>
            </a:r>
            <a:r>
              <a:rPr lang="en-US" sz="4000" dirty="0" smtClean="0">
                <a:solidFill>
                  <a:srgbClr val="D76432"/>
                </a:solidFill>
                <a:latin typeface="+mn-lt"/>
              </a:rPr>
              <a:t> for </a:t>
            </a:r>
            <a:r>
              <a:rPr lang="en-US" sz="4000" dirty="0" err="1" smtClean="0">
                <a:solidFill>
                  <a:srgbClr val="D76432"/>
                </a:solidFill>
                <a:latin typeface="+mn-lt"/>
              </a:rPr>
              <a:t>opmærksomheden</a:t>
            </a:r>
            <a:r>
              <a:rPr lang="en-US" sz="4000" dirty="0" smtClean="0">
                <a:solidFill>
                  <a:srgbClr val="D76432"/>
                </a:solidFill>
                <a:latin typeface="+mn-lt"/>
              </a:rPr>
              <a:t>!</a:t>
            </a:r>
            <a:endParaRPr lang="en-US" sz="4000" dirty="0">
              <a:solidFill>
                <a:srgbClr val="D76432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5373216"/>
            <a:ext cx="3517577" cy="129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564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MED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19863"/>
            <a:ext cx="1625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EB8B48C7-E76C-D844-91E5-CEA734E6028D}" type="datetime1">
              <a:rPr lang="da-DK"/>
              <a:pPr>
                <a:defRPr/>
              </a:pPr>
              <a:t>02/10/2017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19863"/>
            <a:ext cx="3860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33600" y="6519863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Side </a:t>
            </a:r>
            <a:fld id="{96E343B6-EF8D-4A48-B2C3-157610272F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MED 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000" y="1620000"/>
            <a:ext cx="5384800" cy="414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 smtClean="0"/>
              <a:t>Klik for at redigere teksttypografierne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20000"/>
            <a:ext cx="5384800" cy="414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 smtClean="0"/>
              <a:t>Klik for at redigere teksttypografierne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19863"/>
            <a:ext cx="1625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0E08A9DF-F2C5-D442-B327-6C9DD820F2EB}" type="datetime1">
              <a:rPr lang="da-DK"/>
              <a:pPr>
                <a:defRPr/>
              </a:pPr>
              <a:t>02/10/2017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19863"/>
            <a:ext cx="3860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33600" y="6519863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Side </a:t>
            </a:r>
            <a:fld id="{06E82A76-F1D2-654E-B74D-70D0481BA7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MED 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94400" y="1710000"/>
            <a:ext cx="5486400" cy="397430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 smtClean="0"/>
              <a:t>Træk billede til pladsholder, eller klik på symbol for at tilføje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0000" y="1710001"/>
            <a:ext cx="5181600" cy="397430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19863"/>
            <a:ext cx="1625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CA923BBE-B120-EB41-81AD-DD84267C1418}" type="datetime1">
              <a:rPr lang="da-DK"/>
              <a:pPr>
                <a:defRPr/>
              </a:pPr>
              <a:t>02/10/2017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19863"/>
            <a:ext cx="3860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33600" y="6519863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Side </a:t>
            </a:r>
            <a:fld id="{9752235B-0213-3047-A1E9-AB55627E12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Å SIDE MED TEKST 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075" y="6265863"/>
            <a:ext cx="14827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0000" y="1620000"/>
            <a:ext cx="10972800" cy="401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609600" y="6519863"/>
            <a:ext cx="1625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A20AE999-8DD6-2A47-BB45-C138F7554F7C}" type="datetime1">
              <a:rPr lang="da-DK"/>
              <a:pPr>
                <a:defRPr/>
              </a:pPr>
              <a:t>02/10/2017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165600" y="6519863"/>
            <a:ext cx="3860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2133600" y="6519863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Side </a:t>
            </a:r>
            <a:fld id="{147F2CF7-842C-D84A-8E5F-4F3742B0A4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Å SIDE MED GRAFIK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075" y="6265863"/>
            <a:ext cx="14827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00000" y="1710000"/>
            <a:ext cx="10972800" cy="40386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 smtClean="0"/>
              <a:t>Klik for at redigere teksttypografierne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0000" y="277778"/>
            <a:ext cx="10972800" cy="630942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19863"/>
            <a:ext cx="1625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CCA7E971-F6B0-AF45-9713-424DE13311CF}" type="datetime1">
              <a:rPr lang="da-DK"/>
              <a:pPr>
                <a:defRPr/>
              </a:pPr>
              <a:t>02/10/2017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19863"/>
            <a:ext cx="3860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33600" y="6519863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Side </a:t>
            </a:r>
            <a:fld id="{DF0AD0DA-0B3C-1E4B-BCBB-3E670395E7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Å SIDE MED TO KOLONNER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075" y="6265863"/>
            <a:ext cx="14827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000" y="1620000"/>
            <a:ext cx="5384800" cy="41400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 smtClean="0"/>
              <a:t>Klik for at redigere teksttypografierne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20000"/>
            <a:ext cx="5384800" cy="41400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 smtClean="0"/>
              <a:t>Klik for at redigere teksttypografierne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0000" y="277778"/>
            <a:ext cx="10972800" cy="630942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19863"/>
            <a:ext cx="1625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685F0595-0F98-E64B-817C-96759AEF1996}" type="datetime1">
              <a:rPr lang="da-DK"/>
              <a:pPr>
                <a:defRPr/>
              </a:pPr>
              <a:t>02/10/2017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19863"/>
            <a:ext cx="3860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33600" y="6519863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Side </a:t>
            </a:r>
            <a:fld id="{9392B1C8-7F87-B740-A667-7AE3B5E2C1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Å SIDE MED BILLEDE OG TEKST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075" y="6265863"/>
            <a:ext cx="14827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94400" y="1710000"/>
            <a:ext cx="5486400" cy="3974306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 smtClean="0"/>
              <a:t>Træk billede til pladsholder, eller klik på symbol for at tilføje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0000" y="1710001"/>
            <a:ext cx="5181600" cy="397430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0000" y="277778"/>
            <a:ext cx="10972800" cy="630942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19863"/>
            <a:ext cx="1625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2D57CB04-93F7-7243-9BB0-2C9115F1E0C0}" type="datetime1">
              <a:rPr lang="da-DK"/>
              <a:pPr>
                <a:defRPr/>
              </a:pPr>
              <a:t>02/10/2017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19863"/>
            <a:ext cx="3860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33600" y="6519863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Side </a:t>
            </a:r>
            <a:fld id="{969AB83B-4854-BC43-8445-10FB4549A4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25" Type="http://schemas.openxmlformats.org/officeDocument/2006/relationships/image" Target="../media/image1.jpeg"/><Relationship Id="rId2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0075" y="1619250"/>
            <a:ext cx="109728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/>
              <a:t>Klik for at redigere teksttypografierne i masteren</a:t>
            </a:r>
          </a:p>
          <a:p>
            <a:pPr lvl="1"/>
            <a:r>
              <a:rPr lang="da-DK" altLang="en-US"/>
              <a:t>Andet niveau</a:t>
            </a:r>
          </a:p>
          <a:p>
            <a:pPr lvl="2"/>
            <a:r>
              <a:rPr lang="da-DK" altLang="en-US"/>
              <a:t>Tredje niveau</a:t>
            </a:r>
          </a:p>
          <a:p>
            <a:pPr lvl="3"/>
            <a:r>
              <a:rPr lang="da-DK" altLang="en-US"/>
              <a:t>Fjerde niveau</a:t>
            </a:r>
          </a:p>
          <a:p>
            <a:pPr lvl="4"/>
            <a:r>
              <a:rPr lang="da-DK" altLang="en-US"/>
              <a:t>Femte niveau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0075" y="277813"/>
            <a:ext cx="10972800" cy="6302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da-DK" noProof="0" dirty="0" smtClean="0"/>
              <a:t>Klik for at redigere i masteren</a:t>
            </a:r>
            <a:endParaRPr lang="da-DK" noProof="0" dirty="0"/>
          </a:p>
        </p:txBody>
      </p:sp>
      <p:pic>
        <p:nvPicPr>
          <p:cNvPr id="1029" name="Picture 8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938" y="6310313"/>
            <a:ext cx="14827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15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11" r:id="rId21"/>
    <p:sldLayoutId id="2147483712" r:id="rId22"/>
    <p:sldLayoutId id="2147483714" r:id="rId23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en-US" sz="3500" kern="1200" cap="all" dirty="0">
          <a:solidFill>
            <a:srgbClr val="D76432"/>
          </a:solidFill>
          <a:latin typeface="+mn-lt"/>
          <a:ea typeface="+mn-ea"/>
          <a:cs typeface="+mn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500">
          <a:solidFill>
            <a:srgbClr val="D76432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500">
          <a:solidFill>
            <a:srgbClr val="D76432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500">
          <a:solidFill>
            <a:srgbClr val="D76432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500">
          <a:solidFill>
            <a:srgbClr val="D76432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500">
          <a:solidFill>
            <a:srgbClr val="D76432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500">
          <a:solidFill>
            <a:srgbClr val="D76432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500">
          <a:solidFill>
            <a:srgbClr val="D76432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500">
          <a:solidFill>
            <a:srgbClr val="D76432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D76432"/>
        </a:buClr>
        <a:buFont typeface="Arial" charset="0"/>
        <a:buChar char="•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D76432"/>
        </a:buClr>
        <a:buFont typeface="Arial" charset="0"/>
        <a:buChar char="–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D76432"/>
        </a:buClr>
        <a:buFont typeface="Arial" charset="0"/>
        <a:buChar char="•"/>
        <a:defRPr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D76432"/>
        </a:buClr>
        <a:buFont typeface="Arial" charset="0"/>
        <a:buChar char="–"/>
        <a:defRPr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D76432"/>
        </a:buClr>
        <a:buFont typeface="Arial" charset="0"/>
        <a:buChar char="»"/>
        <a:defRPr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tiff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060848"/>
            <a:ext cx="10654208" cy="1231106"/>
          </a:xfrm>
        </p:spPr>
        <p:txBody>
          <a:bodyPr/>
          <a:lstStyle/>
          <a:p>
            <a:r>
              <a:rPr lang="da-DK" dirty="0"/>
              <a:t>Aktivitetsanalyse baseret på </a:t>
            </a:r>
            <a:r>
              <a:rPr lang="da-DK" dirty="0" err="1"/>
              <a:t>WiFi</a:t>
            </a:r>
            <a:r>
              <a:rPr lang="da-DK" dirty="0"/>
              <a:t> og Bluetooth</a:t>
            </a:r>
            <a:endParaRPr lang="en-GB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Jakob Langdal Jensen</a:t>
            </a:r>
          </a:p>
          <a:p>
            <a:r>
              <a:rPr lang="en-GB" b="0" dirty="0" smtClean="0"/>
              <a:t>Principal Cloud Architect, </a:t>
            </a:r>
            <a:r>
              <a:rPr lang="en-GB" b="0" dirty="0" err="1"/>
              <a:t>p</a:t>
            </a:r>
            <a:r>
              <a:rPr lang="en-GB" b="0" dirty="0" err="1" smtClean="0"/>
              <a:t>h.d.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15007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00000" y="277778"/>
            <a:ext cx="10972800" cy="630942"/>
          </a:xfrm>
        </p:spPr>
        <p:txBody>
          <a:bodyPr/>
          <a:lstStyle/>
          <a:p>
            <a:r>
              <a:rPr lang="en-GB" dirty="0" err="1" smtClean="0"/>
              <a:t>Opsætning</a:t>
            </a:r>
            <a:r>
              <a:rPr lang="en-GB" dirty="0" smtClean="0"/>
              <a:t> </a:t>
            </a:r>
            <a:r>
              <a:rPr lang="en-GB" dirty="0" err="1" smtClean="0"/>
              <a:t>af</a:t>
            </a:r>
            <a:r>
              <a:rPr lang="en-GB" dirty="0" smtClean="0"/>
              <a:t> </a:t>
            </a:r>
            <a:r>
              <a:rPr lang="en-GB" dirty="0" err="1" smtClean="0"/>
              <a:t>sensorer</a:t>
            </a:r>
            <a:endParaRPr lang="en-GB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6" y="1426743"/>
            <a:ext cx="6380429" cy="5096939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09600" y="6520260"/>
            <a:ext cx="1625600" cy="365125"/>
          </a:xfrm>
          <a:prstGeom prst="rect">
            <a:avLst/>
          </a:prstGeom>
        </p:spPr>
        <p:txBody>
          <a:bodyPr/>
          <a:lstStyle/>
          <a:p>
            <a:fld id="{D7CFB448-4497-634F-84D3-92393316B1F2}" type="datetime1">
              <a:rPr lang="da-DK" smtClean="0"/>
              <a:t>02/10/2017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133600" y="6520260"/>
            <a:ext cx="1219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Side </a:t>
            </a:r>
            <a:fld id="{B31F58FA-AA52-8C4C-80EE-5138FFA45F4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18" y="1066913"/>
            <a:ext cx="5720682" cy="581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24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Live histogram over aktiviteten</a:t>
            </a:r>
            <a:endParaRPr lang="da-DK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1" y="1212850"/>
            <a:ext cx="10988709" cy="5645150"/>
          </a:xfrm>
        </p:spPr>
      </p:pic>
    </p:spTree>
    <p:extLst>
      <p:ext uri="{BB962C8B-B14F-4D97-AF65-F5344CB8AC3E}">
        <p14:creationId xmlns:p14="http://schemas.microsoft.com/office/powerpoint/2010/main" val="9900968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Præsentation af live sporing på kort</a:t>
            </a:r>
            <a:endParaRPr lang="da-D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42" y="1288441"/>
            <a:ext cx="10694458" cy="5569559"/>
          </a:xfrm>
        </p:spPr>
      </p:pic>
    </p:spTree>
    <p:extLst>
      <p:ext uri="{BB962C8B-B14F-4D97-AF65-F5344CB8AC3E}">
        <p14:creationId xmlns:p14="http://schemas.microsoft.com/office/powerpoint/2010/main" val="52214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Historisk</a:t>
            </a:r>
            <a:r>
              <a:rPr lang="en-US" dirty="0" smtClean="0"/>
              <a:t> drill-down </a:t>
            </a:r>
            <a:r>
              <a:rPr lang="en-US" dirty="0" err="1" smtClean="0"/>
              <a:t>analyse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09600" y="6520260"/>
            <a:ext cx="1625600" cy="365125"/>
          </a:xfrm>
          <a:prstGeom prst="rect">
            <a:avLst/>
          </a:prstGeom>
        </p:spPr>
        <p:txBody>
          <a:bodyPr/>
          <a:lstStyle/>
          <a:p>
            <a:fld id="{D7CFB448-4497-634F-84D3-92393316B1F2}" type="datetime1">
              <a:rPr lang="da-DK" smtClean="0"/>
              <a:t>02/10/2017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33600" y="6520260"/>
            <a:ext cx="1219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Side </a:t>
            </a:r>
            <a:fld id="{B31F58FA-AA52-8C4C-80EE-5138FFA45F4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00" y="1403839"/>
            <a:ext cx="9306945" cy="42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29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SANKEY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09600" y="6520260"/>
            <a:ext cx="1625600" cy="365125"/>
          </a:xfrm>
          <a:prstGeom prst="rect">
            <a:avLst/>
          </a:prstGeom>
        </p:spPr>
        <p:txBody>
          <a:bodyPr/>
          <a:lstStyle/>
          <a:p>
            <a:fld id="{D7CFB448-4497-634F-84D3-92393316B1F2}" type="datetime1">
              <a:rPr lang="da-DK" smtClean="0"/>
              <a:t>02/10/2017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33600" y="6520260"/>
            <a:ext cx="1219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Side </a:t>
            </a:r>
            <a:fld id="{B31F58FA-AA52-8C4C-80EE-5138FFA45F4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247138"/>
            <a:ext cx="5601487" cy="544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37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Udfordringer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</a:p>
          <a:p>
            <a:pPr lvl="1"/>
            <a:r>
              <a:rPr lang="en-US" dirty="0" err="1" smtClean="0"/>
              <a:t>sporing</a:t>
            </a:r>
            <a:r>
              <a:rPr lang="en-US" dirty="0" smtClean="0"/>
              <a:t> </a:t>
            </a:r>
            <a:r>
              <a:rPr lang="en-US" dirty="0" err="1" smtClean="0"/>
              <a:t>bliver</a:t>
            </a:r>
            <a:r>
              <a:rPr lang="en-US" dirty="0" smtClean="0"/>
              <a:t> </a:t>
            </a:r>
            <a:r>
              <a:rPr lang="en-US" dirty="0" err="1" smtClean="0"/>
              <a:t>hurtigt</a:t>
            </a:r>
            <a:r>
              <a:rPr lang="en-US" dirty="0" smtClean="0"/>
              <a:t> </a:t>
            </a:r>
            <a:r>
              <a:rPr lang="en-US" dirty="0" err="1" smtClean="0"/>
              <a:t>meget</a:t>
            </a:r>
            <a:r>
              <a:rPr lang="en-US" dirty="0" smtClean="0"/>
              <a:t> </a:t>
            </a:r>
            <a:r>
              <a:rPr lang="en-US" dirty="0" err="1" smtClean="0"/>
              <a:t>personfølsomt</a:t>
            </a:r>
            <a:endParaRPr lang="en-US" dirty="0" smtClean="0"/>
          </a:p>
          <a:p>
            <a:pPr lvl="1"/>
            <a:r>
              <a:rPr lang="en-US" dirty="0" err="1" smtClean="0"/>
              <a:t>Svært</a:t>
            </a:r>
            <a:r>
              <a:rPr lang="en-US" dirty="0" smtClean="0"/>
              <a:t> at </a:t>
            </a:r>
            <a:r>
              <a:rPr lang="en-US" dirty="0" err="1" smtClean="0"/>
              <a:t>få</a:t>
            </a:r>
            <a:r>
              <a:rPr lang="en-US" dirty="0" smtClean="0"/>
              <a:t> </a:t>
            </a:r>
            <a:r>
              <a:rPr lang="en-US" dirty="0" err="1" smtClean="0"/>
              <a:t>samtykke</a:t>
            </a:r>
            <a:endParaRPr lang="en-US" dirty="0" smtClean="0"/>
          </a:p>
          <a:p>
            <a:r>
              <a:rPr lang="en-US" dirty="0" err="1" smtClean="0"/>
              <a:t>Datakvalitet</a:t>
            </a:r>
            <a:endParaRPr lang="en-US" dirty="0"/>
          </a:p>
          <a:p>
            <a:pPr lvl="1"/>
            <a:r>
              <a:rPr lang="en-US" dirty="0" smtClean="0"/>
              <a:t>Spoofing</a:t>
            </a:r>
          </a:p>
          <a:p>
            <a:pPr lvl="1"/>
            <a:r>
              <a:rPr lang="en-US" dirty="0" smtClean="0"/>
              <a:t>Power saving</a:t>
            </a:r>
          </a:p>
          <a:p>
            <a:r>
              <a:rPr lang="en-US" dirty="0" err="1" smtClean="0"/>
              <a:t>Infrastruktur</a:t>
            </a:r>
            <a:endParaRPr lang="en-US" dirty="0" smtClean="0"/>
          </a:p>
          <a:p>
            <a:pPr lvl="1"/>
            <a:r>
              <a:rPr lang="en-US" dirty="0" err="1" smtClean="0"/>
              <a:t>Opsætning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udstyr</a:t>
            </a:r>
            <a:endParaRPr lang="en-US" dirty="0" smtClean="0"/>
          </a:p>
          <a:p>
            <a:pPr lvl="1"/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ikke</a:t>
            </a:r>
            <a:r>
              <a:rPr lang="en-US" dirty="0" smtClean="0"/>
              <a:t> bare lave </a:t>
            </a:r>
            <a:r>
              <a:rPr lang="en-US" dirty="0" err="1" smtClean="0"/>
              <a:t>en</a:t>
            </a:r>
            <a:r>
              <a:rPr lang="en-US" dirty="0" smtClean="0"/>
              <a:t> App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bruge</a:t>
            </a:r>
            <a:r>
              <a:rPr lang="en-US" dirty="0" smtClean="0"/>
              <a:t> GPS (</a:t>
            </a:r>
            <a:r>
              <a:rPr lang="en-US" dirty="0" err="1" smtClean="0"/>
              <a:t>indendøre</a:t>
            </a:r>
            <a:r>
              <a:rPr lang="en-US" dirty="0" smtClean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80029F-93FE-454A-92B3-DAEF1666F587}" type="datetime1">
              <a:rPr lang="da-DK" smtClean="0"/>
              <a:pPr>
                <a:defRPr/>
              </a:pPr>
              <a:t>02/10/2017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Side </a:t>
            </a:r>
            <a:fld id="{8CE5809C-29CD-524F-9B0A-079B13DE923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62002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789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Baggrund</a:t>
            </a:r>
            <a:endParaRPr lang="da-DK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272713" y="6499225"/>
            <a:ext cx="1919287" cy="144463"/>
          </a:xfrm>
          <a:prstGeom prst="rect">
            <a:avLst/>
          </a:prstGeom>
        </p:spPr>
        <p:txBody>
          <a:bodyPr/>
          <a:lstStyle/>
          <a:p>
            <a:fld id="{2B8B78B3-37BC-C148-8C27-09EBBEE9BD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4" y="277813"/>
            <a:ext cx="11272135" cy="630942"/>
          </a:xfrm>
        </p:spPr>
        <p:txBody>
          <a:bodyPr/>
          <a:lstStyle/>
          <a:p>
            <a:r>
              <a:rPr lang="da-DK" dirty="0" smtClean="0"/>
              <a:t>Hvorfor Aktivitetsanalyse?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4" y="1653866"/>
            <a:ext cx="10972800" cy="4577600"/>
          </a:xfrm>
        </p:spPr>
        <p:txBody>
          <a:bodyPr>
            <a:normAutofit/>
          </a:bodyPr>
          <a:lstStyle/>
          <a:p>
            <a:pPr marL="457200" indent="-457200"/>
            <a:r>
              <a:rPr lang="da-DK" sz="2800" dirty="0" smtClean="0"/>
              <a:t>Gå fra mavefornemmelse til viden</a:t>
            </a:r>
          </a:p>
          <a:p>
            <a:pPr marL="457200" indent="-457200"/>
            <a:r>
              <a:rPr lang="da-DK" sz="2800" dirty="0" smtClean="0"/>
              <a:t>Opnå </a:t>
            </a:r>
            <a:r>
              <a:rPr lang="da-DK" sz="2800" dirty="0"/>
              <a:t>indsigt i menneskelige aktiviteter samt udnyttelse af det fysiske rum</a:t>
            </a:r>
          </a:p>
          <a:p>
            <a:pPr marL="457200" indent="-457200"/>
            <a:r>
              <a:rPr lang="da-DK" sz="2800" dirty="0" smtClean="0"/>
              <a:t>Arkitekter ønsker bedre muligheder for at udforme det fysiske rum, f.eks. biblioteker.</a:t>
            </a:r>
          </a:p>
          <a:p>
            <a:pPr marL="457200" indent="-457200"/>
            <a:r>
              <a:rPr lang="da-DK" sz="2800" dirty="0" smtClean="0"/>
              <a:t>Forbedre processer og service, reducere ventetid eller forhindre fejl.</a:t>
            </a:r>
          </a:p>
          <a:p>
            <a:pPr marL="457200" indent="-457200"/>
            <a:r>
              <a:rPr lang="da-DK" sz="2800" dirty="0" smtClean="0"/>
              <a:t>Reducere energiforbrug.</a:t>
            </a:r>
          </a:p>
          <a:p>
            <a:pPr marL="857250" lvl="1" indent="-457200">
              <a:buFont typeface="Arial" charset="0"/>
              <a:buChar char="•"/>
            </a:pPr>
            <a:r>
              <a:rPr lang="da-DK" dirty="0" smtClean="0"/>
              <a:t>F.eks. sluk for varmen i områder af bygningen uden mennesker</a:t>
            </a:r>
            <a:endParaRPr lang="da-DK" sz="4000" dirty="0" smtClean="0"/>
          </a:p>
          <a:p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55668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SmartPhones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sensor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Altid</a:t>
            </a:r>
            <a:r>
              <a:rPr lang="en-US" dirty="0" smtClean="0"/>
              <a:t> </a:t>
            </a:r>
            <a:r>
              <a:rPr lang="en-US" dirty="0" err="1" smtClean="0"/>
              <a:t>tilgængelig</a:t>
            </a:r>
            <a:endParaRPr lang="en-US" dirty="0" smtClean="0"/>
          </a:p>
          <a:p>
            <a:r>
              <a:rPr lang="en-US" dirty="0" err="1" smtClean="0"/>
              <a:t>Har</a:t>
            </a:r>
            <a:r>
              <a:rPr lang="en-US" dirty="0" smtClean="0"/>
              <a:t> mange </a:t>
            </a:r>
            <a:r>
              <a:rPr lang="en-US" dirty="0" err="1" smtClean="0"/>
              <a:t>sensorer</a:t>
            </a:r>
            <a:endParaRPr lang="en-US" dirty="0"/>
          </a:p>
          <a:p>
            <a:r>
              <a:rPr lang="en-US" dirty="0" err="1" smtClean="0"/>
              <a:t>Typisk</a:t>
            </a:r>
            <a:r>
              <a:rPr lang="en-US" dirty="0" smtClean="0"/>
              <a:t> </a:t>
            </a:r>
            <a:r>
              <a:rPr lang="en-US" dirty="0" err="1" smtClean="0"/>
              <a:t>knyttet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individer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72482">
            <a:off x="2330420" y="4421261"/>
            <a:ext cx="2874313" cy="1615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Screenshot 2014-09-18 00.24.36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75347">
            <a:off x="6626990" y="4352780"/>
            <a:ext cx="3056793" cy="937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36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Sporing på Dokk1</a:t>
            </a:r>
            <a:endParaRPr lang="da-DK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43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277813"/>
            <a:ext cx="10972800" cy="630942"/>
          </a:xfrm>
        </p:spPr>
        <p:txBody>
          <a:bodyPr/>
          <a:lstStyle/>
          <a:p>
            <a:pPr algn="l"/>
            <a:r>
              <a:rPr lang="da-DK" dirty="0" smtClean="0"/>
              <a:t>Positionering baseret på radiosignaler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007" y="1809975"/>
            <a:ext cx="4495800" cy="7620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da-DK" sz="2400" dirty="0" smtClean="0"/>
              <a:t>Stærkeste signalstyrke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032934" y="2438400"/>
            <a:ext cx="3200400" cy="2781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176916" y="1844144"/>
            <a:ext cx="5122333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da-DK" sz="2400" smtClean="0"/>
              <a:t>Lateration</a:t>
            </a:r>
            <a:endParaRPr lang="da-DK" sz="2400" dirty="0"/>
          </a:p>
          <a:p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40317" y="5541433"/>
            <a:ext cx="396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Placeringen af </a:t>
            </a:r>
            <a:r>
              <a:rPr lang="da-DK" dirty="0" err="1" smtClean="0"/>
              <a:t>AP’er</a:t>
            </a:r>
            <a:r>
              <a:rPr lang="da-DK" dirty="0" smtClean="0"/>
              <a:t> skal være kendt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60" y="3296938"/>
            <a:ext cx="494807" cy="703210"/>
          </a:xfrm>
          <a:prstGeom prst="rect">
            <a:avLst/>
          </a:prstGeom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34" y="2725790"/>
            <a:ext cx="527770" cy="57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85" y="2681167"/>
            <a:ext cx="527768" cy="57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96" y="4495801"/>
            <a:ext cx="527767" cy="57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968064" y="2438400"/>
            <a:ext cx="3200400" cy="2781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972" y="3305230"/>
            <a:ext cx="494807" cy="703210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064" y="2725790"/>
            <a:ext cx="527770" cy="57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315" y="2681167"/>
            <a:ext cx="527768" cy="57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26" y="4495801"/>
            <a:ext cx="527767" cy="57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1601619" y="3176113"/>
            <a:ext cx="152400" cy="152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339664" y="3439693"/>
            <a:ext cx="152400" cy="152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962">
        <p:fade/>
      </p:transition>
    </mc:Choice>
    <mc:Fallback xmlns="">
      <p:transition spd="med" advTm="919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Anonymiseret sporing med </a:t>
            </a:r>
            <a:r>
              <a:rPr lang="da-DK" dirty="0" err="1" smtClean="0"/>
              <a:t>wifi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Serveren beregner positioner baseret på enheder der udsender signaler for at forbinde til </a:t>
            </a:r>
            <a:r>
              <a:rPr lang="da-DK" dirty="0" err="1" smtClean="0"/>
              <a:t>WiFi</a:t>
            </a:r>
            <a:r>
              <a:rPr lang="da-DK" dirty="0" smtClean="0"/>
              <a:t> </a:t>
            </a:r>
            <a:r>
              <a:rPr lang="da-DK" dirty="0" err="1" smtClean="0"/>
              <a:t>AP’er</a:t>
            </a:r>
            <a:endParaRPr lang="da-DK" dirty="0" smtClean="0"/>
          </a:p>
          <a:p>
            <a:pPr lvl="1"/>
            <a:r>
              <a:rPr lang="da-DK" dirty="0" smtClean="0"/>
              <a:t>Kræver ingen </a:t>
            </a:r>
            <a:r>
              <a:rPr lang="da-DK" dirty="0" err="1" smtClean="0"/>
              <a:t>app</a:t>
            </a:r>
            <a:r>
              <a:rPr lang="da-DK" dirty="0" smtClean="0"/>
              <a:t> installeret på enheden</a:t>
            </a:r>
          </a:p>
          <a:p>
            <a:endParaRPr lang="da-DK" dirty="0" smtClean="0"/>
          </a:p>
          <a:p>
            <a:r>
              <a:rPr lang="da-DK" dirty="0" smtClean="0"/>
              <a:t>Enhedens unikke MAC adresse sikres kryptografisk vha. en ”hashfunktion” som sikrer anonymitet</a:t>
            </a:r>
          </a:p>
          <a:p>
            <a:pPr lvl="1"/>
            <a:r>
              <a:rPr lang="da-DK" dirty="0" smtClean="0"/>
              <a:t>Data kan ikke spores tilbage til den enkelte telefon eller bruger</a:t>
            </a:r>
          </a:p>
          <a:p>
            <a:pPr lvl="1"/>
            <a:r>
              <a:rPr lang="da-DK" dirty="0" smtClean="0"/>
              <a:t>”Salt” udskiftes ofte og senest hvert døgn</a:t>
            </a:r>
          </a:p>
          <a:p>
            <a:endParaRPr lang="da-DK" dirty="0" smtClean="0"/>
          </a:p>
          <a:p>
            <a:r>
              <a:rPr lang="da-DK" dirty="0" err="1" smtClean="0"/>
              <a:t>Spoofing</a:t>
            </a:r>
            <a:endParaRPr lang="da-DK" dirty="0" smtClean="0"/>
          </a:p>
          <a:p>
            <a:pPr lvl="1"/>
            <a:r>
              <a:rPr lang="da-DK" i="1" dirty="0" smtClean="0"/>
              <a:t>IOS og Android ændrer telefonens MAC adresse for at undgå sporing.</a:t>
            </a:r>
          </a:p>
          <a:p>
            <a:pPr lvl="1"/>
            <a:r>
              <a:rPr lang="da-DK" i="1" dirty="0" smtClean="0"/>
              <a:t>Ca. 30% af telefonerne set på Dokk1</a:t>
            </a:r>
            <a:endParaRPr lang="da-DK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886951" y="6499230"/>
            <a:ext cx="1919816" cy="144463"/>
          </a:xfrm>
          <a:prstGeom prst="rect">
            <a:avLst/>
          </a:prstGeom>
        </p:spPr>
        <p:txBody>
          <a:bodyPr/>
          <a:lstStyle/>
          <a:p>
            <a:fld id="{2B8B78B3-37BC-C148-8C27-09EBBEE9BD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0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Sporing med identitet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Sporing vha. Bluetooth </a:t>
            </a:r>
            <a:r>
              <a:rPr lang="da-DK" dirty="0" err="1" smtClean="0"/>
              <a:t>beacons</a:t>
            </a:r>
            <a:endParaRPr lang="da-DK" dirty="0" smtClean="0"/>
          </a:p>
          <a:p>
            <a:pPr lvl="1"/>
            <a:r>
              <a:rPr lang="da-DK" dirty="0" smtClean="0"/>
              <a:t>Meget bedre præcision med samme simple </a:t>
            </a:r>
            <a:r>
              <a:rPr lang="da-DK" dirty="0" err="1" smtClean="0"/>
              <a:t>setup</a:t>
            </a:r>
            <a:endParaRPr lang="da-DK" dirty="0" smtClean="0"/>
          </a:p>
          <a:p>
            <a:pPr lvl="1"/>
            <a:r>
              <a:rPr lang="da-DK" dirty="0" smtClean="0"/>
              <a:t>Brugere kan selv kontrollere hvorvidt de spores</a:t>
            </a:r>
            <a:endParaRPr lang="da-DK" dirty="0"/>
          </a:p>
          <a:p>
            <a:pPr lvl="1"/>
            <a:r>
              <a:rPr lang="da-DK" dirty="0" smtClean="0"/>
              <a:t>Eksplicit samtykke fjerner en del af behovet for anonymitet og gør dataindsamling lettere</a:t>
            </a:r>
            <a:endParaRPr lang="da-DK" dirty="0"/>
          </a:p>
          <a:p>
            <a:endParaRPr lang="da-D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1967" y="3001564"/>
            <a:ext cx="3131344" cy="4175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33" y="3265169"/>
            <a:ext cx="6841067" cy="354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Opsætning af sensorer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1619250"/>
            <a:ext cx="6698192" cy="4140200"/>
          </a:xfrm>
        </p:spPr>
        <p:txBody>
          <a:bodyPr/>
          <a:lstStyle/>
          <a:p>
            <a:r>
              <a:rPr lang="en-US" dirty="0" smtClean="0"/>
              <a:t>29 </a:t>
            </a:r>
            <a:r>
              <a:rPr lang="en-US" dirty="0" err="1" smtClean="0"/>
              <a:t>sensorer</a:t>
            </a:r>
            <a:r>
              <a:rPr lang="en-US" dirty="0" smtClean="0"/>
              <a:t> sat op</a:t>
            </a:r>
          </a:p>
          <a:p>
            <a:r>
              <a:rPr lang="en-US" dirty="0" err="1" smtClean="0"/>
              <a:t>Baseret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/>
              <a:t>Raspberry </a:t>
            </a:r>
            <a:r>
              <a:rPr lang="en-US" dirty="0" smtClean="0"/>
              <a:t>PI </a:t>
            </a:r>
          </a:p>
          <a:p>
            <a:r>
              <a:rPr lang="en-US" dirty="0" smtClean="0"/>
              <a:t>GSM </a:t>
            </a:r>
            <a:r>
              <a:rPr lang="en-US" dirty="0"/>
              <a:t>dongle </a:t>
            </a:r>
            <a:endParaRPr lang="en-US" dirty="0" smtClean="0"/>
          </a:p>
          <a:p>
            <a:r>
              <a:rPr lang="en-US" dirty="0" smtClean="0"/>
              <a:t>TP-Link </a:t>
            </a:r>
            <a:r>
              <a:rPr lang="en-US" dirty="0"/>
              <a:t>Wi-Fi </a:t>
            </a:r>
            <a:r>
              <a:rPr lang="en-US" dirty="0" smtClean="0"/>
              <a:t>antenna</a:t>
            </a:r>
          </a:p>
          <a:p>
            <a:r>
              <a:rPr lang="en-US" dirty="0" err="1" smtClean="0"/>
              <a:t>BluetoothLE</a:t>
            </a:r>
            <a:endParaRPr lang="da-D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918" y="3390900"/>
            <a:ext cx="4961467" cy="372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817" y="1226689"/>
            <a:ext cx="2975080" cy="473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exandra Corporate layout">
  <a:themeElements>
    <a:clrScheme name="Alexandra_ColorTheme">
      <a:dk1>
        <a:srgbClr val="505150"/>
      </a:dk1>
      <a:lt1>
        <a:sysClr val="window" lastClr="FFFFFF"/>
      </a:lt1>
      <a:dk2>
        <a:srgbClr val="CB4E20"/>
      </a:dk2>
      <a:lt2>
        <a:srgbClr val="C0C1BF"/>
      </a:lt2>
      <a:accent1>
        <a:srgbClr val="4E5D4E"/>
      </a:accent1>
      <a:accent2>
        <a:srgbClr val="879C7E"/>
      </a:accent2>
      <a:accent3>
        <a:srgbClr val="00717B"/>
      </a:accent3>
      <a:accent4>
        <a:srgbClr val="2AA0A8"/>
      </a:accent4>
      <a:accent5>
        <a:srgbClr val="AE2E1F"/>
      </a:accent5>
      <a:accent6>
        <a:srgbClr val="C2BE7E"/>
      </a:accent6>
      <a:hlink>
        <a:srgbClr val="CC6326"/>
      </a:hlink>
      <a:folHlink>
        <a:srgbClr val="CC632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exandra_Brand_Story_DK-feb2016-Ole" id="{30111F05-ED14-884E-BB96-906F47CCA94B}" vid="{C3F1D1B3-9D48-F846-B15A-AEF4BFEA92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9477</TotalTime>
  <Words>301</Words>
  <Application>Microsoft Macintosh PowerPoint</Application>
  <PresentationFormat>Widescreen</PresentationFormat>
  <Paragraphs>69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AU Passata</vt:lpstr>
      <vt:lpstr>Calibri</vt:lpstr>
      <vt:lpstr>ＭＳ Ｐゴシック</vt:lpstr>
      <vt:lpstr>Arial</vt:lpstr>
      <vt:lpstr>Alexandra Corporate layout</vt:lpstr>
      <vt:lpstr>Aktivitetsanalyse baseret på WiFi og Bluetooth</vt:lpstr>
      <vt:lpstr>Baggrund</vt:lpstr>
      <vt:lpstr>Hvorfor Aktivitetsanalyse?</vt:lpstr>
      <vt:lpstr>SmartPhones som sensor</vt:lpstr>
      <vt:lpstr>Sporing på Dokk1</vt:lpstr>
      <vt:lpstr>Positionering baseret på radiosignaler</vt:lpstr>
      <vt:lpstr>Anonymiseret sporing med wifi</vt:lpstr>
      <vt:lpstr>Sporing med identitet</vt:lpstr>
      <vt:lpstr>Opsætning af sensorer</vt:lpstr>
      <vt:lpstr>Opsætning af sensorer</vt:lpstr>
      <vt:lpstr>Live histogram over aktiviteten</vt:lpstr>
      <vt:lpstr>Præsentation af live sporing på kort</vt:lpstr>
      <vt:lpstr>Historisk drill-down analyse</vt:lpstr>
      <vt:lpstr>SANKEY</vt:lpstr>
      <vt:lpstr>Udfordringer</vt:lpstr>
      <vt:lpstr>PowerPoint Presentation</vt:lpstr>
    </vt:vector>
  </TitlesOfParts>
  <Manager/>
  <Company>Dept. of Computer Science</Company>
  <LinksUpToDate>false</LinksUpToDate>
  <SharedDoc>false</SharedDoc>
  <HyperlinkBase/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EcoSense</dc:title>
  <dc:subject/>
  <dc:creator/>
  <cp:keywords/>
  <dc:description/>
  <cp:lastModifiedBy>Jakob Langdal</cp:lastModifiedBy>
  <cp:revision>578</cp:revision>
  <cp:lastPrinted>2012-02-07T00:50:57Z</cp:lastPrinted>
  <dcterms:created xsi:type="dcterms:W3CDTF">2011-08-11T12:02:37Z</dcterms:created>
  <dcterms:modified xsi:type="dcterms:W3CDTF">2017-10-02T18:40:20Z</dcterms:modified>
  <cp:category/>
</cp:coreProperties>
</file>